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4" r:id="rId2"/>
    <p:sldId id="285" r:id="rId3"/>
    <p:sldId id="286" r:id="rId4"/>
    <p:sldId id="290" r:id="rId5"/>
    <p:sldId id="325" r:id="rId6"/>
    <p:sldId id="280" r:id="rId7"/>
    <p:sldId id="321" r:id="rId8"/>
    <p:sldId id="310" r:id="rId9"/>
    <p:sldId id="323" r:id="rId10"/>
    <p:sldId id="322" r:id="rId11"/>
    <p:sldId id="324" r:id="rId12"/>
    <p:sldId id="327" r:id="rId13"/>
    <p:sldId id="272" r:id="rId14"/>
    <p:sldId id="326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7C7"/>
    <a:srgbClr val="FFD400"/>
    <a:srgbClr val="3C2DCB"/>
    <a:srgbClr val="8CF6FB"/>
    <a:srgbClr val="3C99DC"/>
    <a:srgbClr val="55B4E9"/>
    <a:srgbClr val="D3A1E8"/>
    <a:srgbClr val="000000"/>
    <a:srgbClr val="F6C443"/>
    <a:srgbClr val="25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49"/>
    <p:restoredTop sz="94647"/>
  </p:normalViewPr>
  <p:slideViewPr>
    <p:cSldViewPr snapToGrid="0" snapToObjects="1">
      <p:cViewPr varScale="1">
        <p:scale>
          <a:sx n="86" d="100"/>
          <a:sy n="86" d="100"/>
        </p:scale>
        <p:origin x="610" y="6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F93B93-E0A7-F84F-9574-18B0CEE18E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D2F8B4E-7054-574B-8ADD-98168D2D62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B91877-50CC-8A47-96CB-B8A0E3E12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5E2772-0856-124E-856B-62F4B2657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E3171C-949B-304C-AC6E-A6C6B24B3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65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4F6072-E690-0D42-995C-6251B55A7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341F3AD-CCF5-D344-BD07-56D4F40471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F5C828-EA42-0641-A939-81FB8CFB1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B9F60D-3D05-BC4B-B598-4128717D5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FE61EC-B471-5846-9853-1552B5426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997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E8EAD15-0482-C448-95B9-538DFED43A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FF7310E-355D-044E-AC18-11784C29E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BC4493-68E0-0549-90C4-B19DBC1E5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C6241E-4DE2-1241-8F38-F169EA741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763F4A-A031-B349-9540-A9FF1FDF2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333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874FC8-9C44-AC49-8D83-6DE909450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458C90-C5F4-674F-95AF-068087B61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A0E694-4DFC-F34E-B05C-04A640969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4DF4EB-59D3-284E-8BD0-037A3F786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B3ADAF-E67D-D149-A7F2-38D50B90C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241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1EE824-F123-CA4C-8522-5B31281B5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54C9DD-17FB-7A42-95AD-E646CF233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8B2750-9A94-AF47-A3D7-02394991E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9F4E63-FDF7-0F41-8DB3-30938D2C7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A060F6-9409-324D-AB39-F16F81AB2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554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FD2BFD-F1BE-C946-B978-8872184D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8B634B-64B1-834D-B97F-1D25C9355E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A1D9B3D-C869-C946-A6B0-42F26C15B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98FB5B-85B9-5040-A189-45C62EB1A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8A0C69-0459-C14A-BE1E-8AE9E78AD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F8FDA0-FC24-504E-94AA-7A5BB134B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078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CEB751-F1E2-444E-A64E-C49FA76C4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E509C6-F60D-9843-8D33-2D3D7E68B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79E3A34-7F48-BB4F-A026-5AF7CFC23F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633A7D8-E8E2-BB46-AC20-888B7D6710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77253EC-F9A7-764C-A6FE-B048B2B7CD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D2D093E-DB01-9C41-A6E0-FD6D4C964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0BA11F-DCF8-BA47-AFF6-F4F7CBC00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A5A4E68-E196-2E4A-95E7-D89EF2C81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046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F156E-E60C-D843-8E6A-12F607CC6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8CB1D5D-5C00-F545-A67F-8262D6A10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21A06A0-7AD5-0246-956E-024F4E361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4A845B-7D5A-5A41-9189-F5D8880D2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2228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36351B5-9CC5-0A4F-A58A-B86179F90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69D324F-92D3-3642-B798-4886A848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CA45CB-F0FD-B840-977B-8094071C5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148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EC6581-1E34-234D-8AF0-67AD2065A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9D4B40-11D7-8846-BF5B-B54C89CF1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CE264E-AD22-BC41-BE8C-9068A8A524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292B32-3439-DF4B-8BEC-6B304B6D5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32ED0F-DC3B-DE4F-B15B-C5D9C2C74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E8F627-CCE6-8E42-B0F5-A8CCA48D8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1438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A728B3-E992-AD44-B2AE-2DAAE02C3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1E08754-DD8B-1C4C-B68F-FBE4F8561F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7F5F60-DB30-A84D-8F82-5153EB3BB1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A40CD9-28F6-E342-97D1-E33720041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D1A284-35D7-6B45-8EA0-4EDAF6533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857C56-9201-624F-8279-F98ADA04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778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3AD4208-511A-8C47-913A-28BA9B29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462E75-1E57-4C47-80B5-4C120C7E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38C5B9-E897-CC48-88AE-672EEE3BA9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60C0E-1C5A-E643-B3FC-D3009F95A57B}" type="datetimeFigureOut">
              <a:rPr kumimoji="1" lang="zh-CN" altLang="en-US" smtClean="0"/>
              <a:t>2020/9/20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4ED817-0FD4-B94D-94BF-5BD5682CD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7D2E61-650D-3145-BCC8-11D6E7EB9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6C1216-30DA-4147-9019-EC4EA77BBE6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1397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DC7128E-FCE7-CD4E-9E59-8E4BF409C6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4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F64E2F0-51D8-7049-A537-D9DC48393640}"/>
              </a:ext>
            </a:extLst>
          </p:cNvPr>
          <p:cNvSpPr/>
          <p:nvPr/>
        </p:nvSpPr>
        <p:spPr>
          <a:xfrm>
            <a:off x="331076" y="346840"/>
            <a:ext cx="11599082" cy="6195849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框架 10">
            <a:extLst>
              <a:ext uri="{FF2B5EF4-FFF2-40B4-BE49-F238E27FC236}">
                <a16:creationId xmlns:a16="http://schemas.microsoft.com/office/drawing/2014/main" id="{44934C55-40EA-BD4E-A3ED-E7EE7E4BF427}"/>
              </a:ext>
            </a:extLst>
          </p:cNvPr>
          <p:cNvSpPr/>
          <p:nvPr/>
        </p:nvSpPr>
        <p:spPr>
          <a:xfrm>
            <a:off x="0" y="-3"/>
            <a:ext cx="12191999" cy="6858000"/>
          </a:xfrm>
          <a:prstGeom prst="frame">
            <a:avLst>
              <a:gd name="adj1" fmla="val 4801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F78E403-D492-FC43-AAE1-3668E21BEDB6}"/>
              </a:ext>
            </a:extLst>
          </p:cNvPr>
          <p:cNvGrpSpPr/>
          <p:nvPr/>
        </p:nvGrpSpPr>
        <p:grpSpPr>
          <a:xfrm>
            <a:off x="11564834" y="513244"/>
            <a:ext cx="145033" cy="437248"/>
            <a:chOff x="3656855" y="3003781"/>
            <a:chExt cx="304398" cy="917704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7C163E4B-9271-DC40-855B-C3E1DC55EB0A}"/>
                </a:ext>
              </a:extLst>
            </p:cNvPr>
            <p:cNvSpPr/>
            <p:nvPr/>
          </p:nvSpPr>
          <p:spPr>
            <a:xfrm>
              <a:off x="3656855" y="3003781"/>
              <a:ext cx="304398" cy="304398"/>
            </a:xfrm>
            <a:prstGeom prst="ellipse">
              <a:avLst/>
            </a:prstGeom>
            <a:solidFill>
              <a:srgbClr val="E199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CF7B0DFC-90EA-8F4A-912D-DABDEFFC6348}"/>
                </a:ext>
              </a:extLst>
            </p:cNvPr>
            <p:cNvSpPr/>
            <p:nvPr/>
          </p:nvSpPr>
          <p:spPr>
            <a:xfrm>
              <a:off x="3656855" y="3617087"/>
              <a:ext cx="304398" cy="304398"/>
            </a:xfrm>
            <a:prstGeom prst="ellipse">
              <a:avLst/>
            </a:prstGeom>
            <a:solidFill>
              <a:srgbClr val="54BE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409B9C9E-3E1A-9F47-B36B-7FF78109E78B}"/>
              </a:ext>
            </a:extLst>
          </p:cNvPr>
          <p:cNvSpPr/>
          <p:nvPr/>
        </p:nvSpPr>
        <p:spPr>
          <a:xfrm>
            <a:off x="2709302" y="2637745"/>
            <a:ext cx="6776930" cy="10310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1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求是淘概念发布会</a:t>
            </a:r>
            <a:endParaRPr lang="en-US" altLang="zh-CN" sz="6100" b="1" spc="3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lt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93002CBC-521D-B74B-9348-15F7CF7921D6}"/>
              </a:ext>
            </a:extLst>
          </p:cNvPr>
          <p:cNvSpPr/>
          <p:nvPr/>
        </p:nvSpPr>
        <p:spPr>
          <a:xfrm rot="16200000">
            <a:off x="9722894" y="3151519"/>
            <a:ext cx="702947" cy="269056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effectLst>
            <a:outerShdw blurRad="596900" dir="5400000" sx="101000" sy="101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4B2D67AA-D3C0-1142-AF57-9126AD6242C0}"/>
              </a:ext>
            </a:extLst>
          </p:cNvPr>
          <p:cNvSpPr/>
          <p:nvPr/>
        </p:nvSpPr>
        <p:spPr>
          <a:xfrm rot="16200000">
            <a:off x="1947976" y="2811990"/>
            <a:ext cx="702947" cy="269056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effectLst>
            <a:outerShdw blurRad="596900" dir="5400000" sx="101000" sy="101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AB083396-50E9-BA44-8824-3BA76C9A2AAE}"/>
              </a:ext>
            </a:extLst>
          </p:cNvPr>
          <p:cNvSpPr/>
          <p:nvPr/>
        </p:nvSpPr>
        <p:spPr>
          <a:xfrm rot="5430017">
            <a:off x="4838219" y="-563771"/>
            <a:ext cx="2447846" cy="7780573"/>
          </a:xfrm>
          <a:prstGeom prst="roundRect">
            <a:avLst>
              <a:gd name="adj" fmla="val 9690"/>
            </a:avLst>
          </a:prstGeom>
          <a:noFill/>
          <a:ln w="28575">
            <a:gradFill>
              <a:gsLst>
                <a:gs pos="0">
                  <a:srgbClr val="E199ED">
                    <a:alpha val="99000"/>
                    <a:lumMod val="88000"/>
                    <a:lumOff val="12000"/>
                  </a:srgbClr>
                </a:gs>
                <a:gs pos="74000">
                  <a:schemeClr val="accent1">
                    <a:lumMod val="94000"/>
                    <a:lumOff val="6000"/>
                  </a:schemeClr>
                </a:gs>
                <a:gs pos="83000">
                  <a:schemeClr val="accent1">
                    <a:lumMod val="80000"/>
                  </a:schemeClr>
                </a:gs>
                <a:gs pos="88500">
                  <a:srgbClr val="2051C0"/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0A3B366A-3B1B-3F4C-86DA-333997EBA652}"/>
              </a:ext>
            </a:extLst>
          </p:cNvPr>
          <p:cNvSpPr/>
          <p:nvPr/>
        </p:nvSpPr>
        <p:spPr>
          <a:xfrm rot="5430017">
            <a:off x="5107273" y="-264268"/>
            <a:ext cx="2447846" cy="7780573"/>
          </a:xfrm>
          <a:prstGeom prst="roundRect">
            <a:avLst>
              <a:gd name="adj" fmla="val 9690"/>
            </a:avLst>
          </a:prstGeom>
          <a:noFill/>
          <a:ln w="28575">
            <a:gradFill>
              <a:gsLst>
                <a:gs pos="0">
                  <a:srgbClr val="E199ED">
                    <a:alpha val="99000"/>
                    <a:lumMod val="88000"/>
                    <a:lumOff val="12000"/>
                  </a:srgbClr>
                </a:gs>
                <a:gs pos="74000">
                  <a:schemeClr val="accent1">
                    <a:lumMod val="94000"/>
                    <a:lumOff val="6000"/>
                  </a:schemeClr>
                </a:gs>
                <a:gs pos="83000">
                  <a:schemeClr val="accent1">
                    <a:lumMod val="80000"/>
                  </a:schemeClr>
                </a:gs>
                <a:gs pos="88500">
                  <a:srgbClr val="2051C0"/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B4DBFF-B436-0947-B537-AD34E6193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900" y="3799439"/>
            <a:ext cx="1939028" cy="1750511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B622C204-2832-5640-BA90-C27542AC4C29}"/>
              </a:ext>
            </a:extLst>
          </p:cNvPr>
          <p:cNvGrpSpPr/>
          <p:nvPr/>
        </p:nvGrpSpPr>
        <p:grpSpPr>
          <a:xfrm>
            <a:off x="5397062" y="2391005"/>
            <a:ext cx="1752604" cy="117566"/>
            <a:chOff x="7548365" y="2904803"/>
            <a:chExt cx="3386332" cy="396492"/>
          </a:xfrm>
        </p:grpSpPr>
        <p:sp>
          <p:nvSpPr>
            <p:cNvPr id="25" name="圆角矩形 24">
              <a:extLst>
                <a:ext uri="{FF2B5EF4-FFF2-40B4-BE49-F238E27FC236}">
                  <a16:creationId xmlns:a16="http://schemas.microsoft.com/office/drawing/2014/main" id="{704B4B1A-83AD-374C-A883-C1EC058FC497}"/>
                </a:ext>
              </a:extLst>
            </p:cNvPr>
            <p:cNvSpPr/>
            <p:nvPr/>
          </p:nvSpPr>
          <p:spPr>
            <a:xfrm>
              <a:off x="7548365" y="2904803"/>
              <a:ext cx="3386332" cy="39649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199ED"/>
                </a:gs>
                <a:gs pos="0">
                  <a:srgbClr val="0D47DE"/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outerShdw blurRad="317500" dist="38100" dir="2700000" algn="tl" rotWithShape="0">
                <a:prstClr val="black">
                  <a:alpha val="64000"/>
                </a:prstClr>
              </a:outerShdw>
            </a:effectLst>
            <a:scene3d>
              <a:camera prst="orthographicFront"/>
              <a:lightRig rig="glow" dir="t"/>
            </a:scene3d>
            <a:sp3d>
              <a:bevelT w="25400" h="25400"/>
            </a:sp3d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53D43F19-E8DB-EE40-9088-4F87D5986D72}"/>
                </a:ext>
              </a:extLst>
            </p:cNvPr>
            <p:cNvSpPr txBox="1"/>
            <p:nvPr/>
          </p:nvSpPr>
          <p:spPr>
            <a:xfrm>
              <a:off x="7934561" y="2923994"/>
              <a:ext cx="2614565" cy="3497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262DA65D-7007-D849-BEFF-9FBA045CB6D5}"/>
              </a:ext>
            </a:extLst>
          </p:cNvPr>
          <p:cNvSpPr txBox="1"/>
          <p:nvPr/>
        </p:nvSpPr>
        <p:spPr>
          <a:xfrm>
            <a:off x="6857780" y="5013037"/>
            <a:ext cx="2877711" cy="7412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spcAft>
                <a:spcPts val="500"/>
              </a:spcAft>
            </a:pPr>
            <a:r>
              <a:rPr lang="zh-CN" altLang="en-US" sz="2000" b="1" spc="3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求是潮出品</a:t>
            </a:r>
            <a:endParaRPr lang="en-US" altLang="zh-CN" sz="2000" b="1" spc="3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lt"/>
            </a:endParaRPr>
          </a:p>
          <a:p>
            <a:pPr algn="r">
              <a:spcAft>
                <a:spcPts val="500"/>
              </a:spcAft>
            </a:pPr>
            <a:r>
              <a:rPr lang="zh-CN" altLang="en-US" spc="3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浙大校园线上交易平台</a:t>
            </a:r>
            <a:endParaRPr lang="en-US" altLang="zh-CN" spc="300" dirty="0"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lt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D63C0F3-1727-D248-9447-1A05E3D2B3F4}"/>
              </a:ext>
            </a:extLst>
          </p:cNvPr>
          <p:cNvSpPr txBox="1"/>
          <p:nvPr/>
        </p:nvSpPr>
        <p:spPr>
          <a:xfrm>
            <a:off x="5355096" y="3963122"/>
            <a:ext cx="432041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dirty="0">
                <a:solidFill>
                  <a:srgbClr val="54BEF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刘奕骁   郑芸佳   王灵曦   林钧陶</a:t>
            </a:r>
          </a:p>
        </p:txBody>
      </p:sp>
    </p:spTree>
    <p:extLst>
      <p:ext uri="{BB962C8B-B14F-4D97-AF65-F5344CB8AC3E}">
        <p14:creationId xmlns:p14="http://schemas.microsoft.com/office/powerpoint/2010/main" val="1050453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2BD0533-1AF9-427F-9357-533228748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128" y="1589945"/>
            <a:ext cx="3032272" cy="511536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6175717-6E0D-456E-A26F-BC646CD47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61" y="1571348"/>
            <a:ext cx="3243322" cy="509845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E349A43-9981-AA42-B9A1-FCE7DE6E4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4032"/>
            <a:ext cx="12191999" cy="1729696"/>
          </a:xfrm>
          <a:prstGeom prst="rect">
            <a:avLst/>
          </a:prstGeom>
        </p:spPr>
      </p:pic>
      <p:sp>
        <p:nvSpPr>
          <p:cNvPr id="18" name="框架 17">
            <a:extLst>
              <a:ext uri="{FF2B5EF4-FFF2-40B4-BE49-F238E27FC236}">
                <a16:creationId xmlns:a16="http://schemas.microsoft.com/office/drawing/2014/main" id="{802BA6DB-8B4E-AA44-AA21-85E88A0B15B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6" name="圆角矩形 95">
            <a:extLst>
              <a:ext uri="{FF2B5EF4-FFF2-40B4-BE49-F238E27FC236}">
                <a16:creationId xmlns:a16="http://schemas.microsoft.com/office/drawing/2014/main" id="{B54B0411-E6B3-8D49-B7EF-B89F4E463855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F2936EE-ABE3-4342-AFC0-47DCB853994E}"/>
              </a:ext>
            </a:extLst>
          </p:cNvPr>
          <p:cNvSpPr/>
          <p:nvPr/>
        </p:nvSpPr>
        <p:spPr>
          <a:xfrm>
            <a:off x="589307" y="5494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314A7B2-29BD-834C-A9C6-9B0646C6FE0B}"/>
              </a:ext>
            </a:extLst>
          </p:cNvPr>
          <p:cNvSpPr/>
          <p:nvPr/>
        </p:nvSpPr>
        <p:spPr>
          <a:xfrm>
            <a:off x="911645" y="426346"/>
            <a:ext cx="585091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04/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Information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Architecture 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设计理念架构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A13ED4-13BA-2640-8BE7-E4317D221667}"/>
              </a:ext>
            </a:extLst>
          </p:cNvPr>
          <p:cNvSpPr/>
          <p:nvPr/>
        </p:nvSpPr>
        <p:spPr>
          <a:xfrm>
            <a:off x="586989" y="555869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8D30BA3-44C7-4566-82D2-ED7581BF46FB}"/>
              </a:ext>
            </a:extLst>
          </p:cNvPr>
          <p:cNvGrpSpPr/>
          <p:nvPr/>
        </p:nvGrpSpPr>
        <p:grpSpPr>
          <a:xfrm>
            <a:off x="6762560" y="2371946"/>
            <a:ext cx="4335634" cy="485350"/>
            <a:chOff x="1000504" y="1586213"/>
            <a:chExt cx="2494719" cy="650092"/>
          </a:xfrm>
        </p:grpSpPr>
        <p:sp>
          <p:nvSpPr>
            <p:cNvPr id="9" name="圆角矩形 30">
              <a:extLst>
                <a:ext uri="{FF2B5EF4-FFF2-40B4-BE49-F238E27FC236}">
                  <a16:creationId xmlns:a16="http://schemas.microsoft.com/office/drawing/2014/main" id="{7B13E30A-103E-4A07-A804-4EEF11B2C2B4}"/>
                </a:ext>
              </a:extLst>
            </p:cNvPr>
            <p:cNvSpPr/>
            <p:nvPr/>
          </p:nvSpPr>
          <p:spPr>
            <a:xfrm rot="5400000">
              <a:off x="1922818" y="663899"/>
              <a:ext cx="650092" cy="2494719"/>
            </a:xfrm>
            <a:prstGeom prst="roundRect">
              <a:avLst>
                <a:gd name="adj" fmla="val 9690"/>
              </a:avLst>
            </a:prstGeom>
            <a:noFill/>
            <a:ln w="28575">
              <a:gradFill>
                <a:gsLst>
                  <a:gs pos="0">
                    <a:srgbClr val="E199ED">
                      <a:alpha val="99000"/>
                      <a:lumMod val="88000"/>
                      <a:lumOff val="12000"/>
                    </a:srgbClr>
                  </a:gs>
                  <a:gs pos="74000">
                    <a:schemeClr val="accent1">
                      <a:lumMod val="94000"/>
                      <a:lumOff val="6000"/>
                    </a:schemeClr>
                  </a:gs>
                  <a:gs pos="83000">
                    <a:schemeClr val="accent1">
                      <a:lumMod val="80000"/>
                    </a:schemeClr>
                  </a:gs>
                  <a:gs pos="88500">
                    <a:srgbClr val="2051C0"/>
                  </a:gs>
                  <a:gs pos="100000">
                    <a:srgbClr val="0D47DE">
                      <a:lumMod val="73000"/>
                      <a:lumOff val="27000"/>
                    </a:srgbClr>
                  </a:gs>
                </a:gsLst>
                <a:lin ang="5400000" scaled="1"/>
              </a:gradFill>
            </a:ln>
            <a:effectLst>
              <a:outerShdw blurRad="381000" dist="50800" dir="5400000" algn="ctr" rotWithShape="0">
                <a:srgbClr val="000000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6BD7BC6-12F5-4B05-955A-81DA3D39DEF2}"/>
                </a:ext>
              </a:extLst>
            </p:cNvPr>
            <p:cNvSpPr txBox="1"/>
            <p:nvPr/>
          </p:nvSpPr>
          <p:spPr>
            <a:xfrm>
              <a:off x="1085843" y="1694285"/>
              <a:ext cx="2324041" cy="45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rgbClr val="002060"/>
                  </a:solidFill>
                </a:rPr>
                <a:t>双向关注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926B836-8244-49C7-A012-DA5B09909143}"/>
              </a:ext>
            </a:extLst>
          </p:cNvPr>
          <p:cNvSpPr txBox="1"/>
          <p:nvPr/>
        </p:nvSpPr>
        <p:spPr>
          <a:xfrm>
            <a:off x="6762560" y="3602410"/>
            <a:ext cx="4554245" cy="2090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浙大校园二手交易平台特点：</a:t>
            </a:r>
            <a:endParaRPr lang="en-US" altLang="zh-CN" sz="1600" b="1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发展生意场上的朋友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求是淘交易平台特色：</a:t>
            </a:r>
            <a:endParaRPr lang="en-US" altLang="zh-CN" sz="1600" b="1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一般二手平台上为单向关注卖家上新，而求是淘买家和卖家身份互换频率较高，当购买或是卖出商品时，可以关注对方后续的动态，照顾彼此生意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229915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D1597DC-DEF2-4292-8966-E10AB7CAF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307" y="1641623"/>
            <a:ext cx="2864484" cy="505087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E349A43-9981-AA42-B9A1-FCE7DE6E4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4032"/>
            <a:ext cx="12191999" cy="1729696"/>
          </a:xfrm>
          <a:prstGeom prst="rect">
            <a:avLst/>
          </a:prstGeom>
        </p:spPr>
      </p:pic>
      <p:sp>
        <p:nvSpPr>
          <p:cNvPr id="18" name="框架 17">
            <a:extLst>
              <a:ext uri="{FF2B5EF4-FFF2-40B4-BE49-F238E27FC236}">
                <a16:creationId xmlns:a16="http://schemas.microsoft.com/office/drawing/2014/main" id="{802BA6DB-8B4E-AA44-AA21-85E88A0B15B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6" name="圆角矩形 95">
            <a:extLst>
              <a:ext uri="{FF2B5EF4-FFF2-40B4-BE49-F238E27FC236}">
                <a16:creationId xmlns:a16="http://schemas.microsoft.com/office/drawing/2014/main" id="{B54B0411-E6B3-8D49-B7EF-B89F4E463855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F2936EE-ABE3-4342-AFC0-47DCB853994E}"/>
              </a:ext>
            </a:extLst>
          </p:cNvPr>
          <p:cNvSpPr/>
          <p:nvPr/>
        </p:nvSpPr>
        <p:spPr>
          <a:xfrm>
            <a:off x="589307" y="5494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314A7B2-29BD-834C-A9C6-9B0646C6FE0B}"/>
              </a:ext>
            </a:extLst>
          </p:cNvPr>
          <p:cNvSpPr/>
          <p:nvPr/>
        </p:nvSpPr>
        <p:spPr>
          <a:xfrm>
            <a:off x="911645" y="426346"/>
            <a:ext cx="585091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04/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Information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Architecture 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设计理念架构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A13ED4-13BA-2640-8BE7-E4317D221667}"/>
              </a:ext>
            </a:extLst>
          </p:cNvPr>
          <p:cNvSpPr/>
          <p:nvPr/>
        </p:nvSpPr>
        <p:spPr>
          <a:xfrm>
            <a:off x="586989" y="555869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8D30BA3-44C7-4566-82D2-ED7581BF46FB}"/>
              </a:ext>
            </a:extLst>
          </p:cNvPr>
          <p:cNvGrpSpPr/>
          <p:nvPr/>
        </p:nvGrpSpPr>
        <p:grpSpPr>
          <a:xfrm>
            <a:off x="5617547" y="2252030"/>
            <a:ext cx="4335634" cy="485350"/>
            <a:chOff x="1000504" y="1586213"/>
            <a:chExt cx="2494719" cy="650092"/>
          </a:xfrm>
        </p:grpSpPr>
        <p:sp>
          <p:nvSpPr>
            <p:cNvPr id="9" name="圆角矩形 30">
              <a:extLst>
                <a:ext uri="{FF2B5EF4-FFF2-40B4-BE49-F238E27FC236}">
                  <a16:creationId xmlns:a16="http://schemas.microsoft.com/office/drawing/2014/main" id="{7B13E30A-103E-4A07-A804-4EEF11B2C2B4}"/>
                </a:ext>
              </a:extLst>
            </p:cNvPr>
            <p:cNvSpPr/>
            <p:nvPr/>
          </p:nvSpPr>
          <p:spPr>
            <a:xfrm rot="5400000">
              <a:off x="1922818" y="663899"/>
              <a:ext cx="650092" cy="2494719"/>
            </a:xfrm>
            <a:prstGeom prst="roundRect">
              <a:avLst>
                <a:gd name="adj" fmla="val 9690"/>
              </a:avLst>
            </a:prstGeom>
            <a:noFill/>
            <a:ln w="28575">
              <a:gradFill>
                <a:gsLst>
                  <a:gs pos="0">
                    <a:srgbClr val="E199ED">
                      <a:alpha val="99000"/>
                      <a:lumMod val="88000"/>
                      <a:lumOff val="12000"/>
                    </a:srgbClr>
                  </a:gs>
                  <a:gs pos="74000">
                    <a:schemeClr val="accent1">
                      <a:lumMod val="94000"/>
                      <a:lumOff val="6000"/>
                    </a:schemeClr>
                  </a:gs>
                  <a:gs pos="83000">
                    <a:schemeClr val="accent1">
                      <a:lumMod val="80000"/>
                    </a:schemeClr>
                  </a:gs>
                  <a:gs pos="88500">
                    <a:srgbClr val="2051C0"/>
                  </a:gs>
                  <a:gs pos="100000">
                    <a:srgbClr val="0D47DE">
                      <a:lumMod val="73000"/>
                      <a:lumOff val="27000"/>
                    </a:srgbClr>
                  </a:gs>
                </a:gsLst>
                <a:lin ang="5400000" scaled="1"/>
              </a:gradFill>
            </a:ln>
            <a:effectLst>
              <a:outerShdw blurRad="381000" dist="50800" dir="5400000" algn="ctr" rotWithShape="0">
                <a:srgbClr val="000000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6BD7BC6-12F5-4B05-955A-81DA3D39DEF2}"/>
                </a:ext>
              </a:extLst>
            </p:cNvPr>
            <p:cNvSpPr txBox="1"/>
            <p:nvPr/>
          </p:nvSpPr>
          <p:spPr>
            <a:xfrm>
              <a:off x="1085843" y="1694285"/>
              <a:ext cx="2324041" cy="45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rgbClr val="002060"/>
                  </a:solidFill>
                </a:rPr>
                <a:t>安全性保障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926B836-8244-49C7-A012-DA5B09909143}"/>
              </a:ext>
            </a:extLst>
          </p:cNvPr>
          <p:cNvSpPr txBox="1"/>
          <p:nvPr/>
        </p:nvSpPr>
        <p:spPr>
          <a:xfrm>
            <a:off x="5315707" y="3121643"/>
            <a:ext cx="5088922" cy="2090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浙大校园二手交易平台特点：</a:t>
            </a:r>
            <a:endParaRPr lang="en-US" altLang="zh-CN" sz="1600" b="1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校友身份需确认，支付方式不局限于微信、支付宝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求是淘交易平台特色：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支付手段分线上线下两类，线上既可绑定微信，也可以利用校园卡付款，线下面交时由卖家确认买家已付款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浙大统一身份认证登录，防止外部人员混入诈骗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53195DB-6BFE-4D96-ADEB-197FFA404F1E}"/>
              </a:ext>
            </a:extLst>
          </p:cNvPr>
          <p:cNvSpPr txBox="1"/>
          <p:nvPr/>
        </p:nvSpPr>
        <p:spPr>
          <a:xfrm>
            <a:off x="5315707" y="5597709"/>
            <a:ext cx="33430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</a:rPr>
              <a:t>**信用积分、售后服务、投诉举报</a:t>
            </a:r>
          </a:p>
        </p:txBody>
      </p:sp>
    </p:spTree>
    <p:extLst>
      <p:ext uri="{BB962C8B-B14F-4D97-AF65-F5344CB8AC3E}">
        <p14:creationId xmlns:p14="http://schemas.microsoft.com/office/powerpoint/2010/main" val="275912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2D230CE-4D0E-4CCC-BB19-3474B342C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849" y="1665176"/>
            <a:ext cx="2679580" cy="501401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D4576-26F1-4FC3-A437-7268ADC37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953" y="1665177"/>
            <a:ext cx="2912583" cy="500639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E349A43-9981-AA42-B9A1-FCE7DE6E4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4032"/>
            <a:ext cx="12191999" cy="1729696"/>
          </a:xfrm>
          <a:prstGeom prst="rect">
            <a:avLst/>
          </a:prstGeom>
        </p:spPr>
      </p:pic>
      <p:sp>
        <p:nvSpPr>
          <p:cNvPr id="18" name="框架 17">
            <a:extLst>
              <a:ext uri="{FF2B5EF4-FFF2-40B4-BE49-F238E27FC236}">
                <a16:creationId xmlns:a16="http://schemas.microsoft.com/office/drawing/2014/main" id="{802BA6DB-8B4E-AA44-AA21-85E88A0B15B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6" name="圆角矩形 95">
            <a:extLst>
              <a:ext uri="{FF2B5EF4-FFF2-40B4-BE49-F238E27FC236}">
                <a16:creationId xmlns:a16="http://schemas.microsoft.com/office/drawing/2014/main" id="{B54B0411-E6B3-8D49-B7EF-B89F4E463855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F2936EE-ABE3-4342-AFC0-47DCB853994E}"/>
              </a:ext>
            </a:extLst>
          </p:cNvPr>
          <p:cNvSpPr/>
          <p:nvPr/>
        </p:nvSpPr>
        <p:spPr>
          <a:xfrm>
            <a:off x="589307" y="5494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314A7B2-29BD-834C-A9C6-9B0646C6FE0B}"/>
              </a:ext>
            </a:extLst>
          </p:cNvPr>
          <p:cNvSpPr/>
          <p:nvPr/>
        </p:nvSpPr>
        <p:spPr>
          <a:xfrm>
            <a:off x="911645" y="426346"/>
            <a:ext cx="585091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04/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Information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Architecture 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设计理念架构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A13ED4-13BA-2640-8BE7-E4317D221667}"/>
              </a:ext>
            </a:extLst>
          </p:cNvPr>
          <p:cNvSpPr/>
          <p:nvPr/>
        </p:nvSpPr>
        <p:spPr>
          <a:xfrm>
            <a:off x="586989" y="555869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8D30BA3-44C7-4566-82D2-ED7581BF46FB}"/>
              </a:ext>
            </a:extLst>
          </p:cNvPr>
          <p:cNvGrpSpPr/>
          <p:nvPr/>
        </p:nvGrpSpPr>
        <p:grpSpPr>
          <a:xfrm>
            <a:off x="6689138" y="2097319"/>
            <a:ext cx="4335634" cy="485350"/>
            <a:chOff x="1000504" y="1586213"/>
            <a:chExt cx="2494719" cy="650092"/>
          </a:xfrm>
        </p:grpSpPr>
        <p:sp>
          <p:nvSpPr>
            <p:cNvPr id="9" name="圆角矩形 30">
              <a:extLst>
                <a:ext uri="{FF2B5EF4-FFF2-40B4-BE49-F238E27FC236}">
                  <a16:creationId xmlns:a16="http://schemas.microsoft.com/office/drawing/2014/main" id="{7B13E30A-103E-4A07-A804-4EEF11B2C2B4}"/>
                </a:ext>
              </a:extLst>
            </p:cNvPr>
            <p:cNvSpPr/>
            <p:nvPr/>
          </p:nvSpPr>
          <p:spPr>
            <a:xfrm rot="5400000">
              <a:off x="1922818" y="663899"/>
              <a:ext cx="650092" cy="2494719"/>
            </a:xfrm>
            <a:prstGeom prst="roundRect">
              <a:avLst>
                <a:gd name="adj" fmla="val 9690"/>
              </a:avLst>
            </a:prstGeom>
            <a:noFill/>
            <a:ln w="28575">
              <a:gradFill>
                <a:gsLst>
                  <a:gs pos="0">
                    <a:srgbClr val="E199ED">
                      <a:alpha val="99000"/>
                      <a:lumMod val="88000"/>
                      <a:lumOff val="12000"/>
                    </a:srgbClr>
                  </a:gs>
                  <a:gs pos="74000">
                    <a:schemeClr val="accent1">
                      <a:lumMod val="94000"/>
                      <a:lumOff val="6000"/>
                    </a:schemeClr>
                  </a:gs>
                  <a:gs pos="83000">
                    <a:schemeClr val="accent1">
                      <a:lumMod val="80000"/>
                    </a:schemeClr>
                  </a:gs>
                  <a:gs pos="88500">
                    <a:srgbClr val="2051C0"/>
                  </a:gs>
                  <a:gs pos="100000">
                    <a:srgbClr val="0D47DE">
                      <a:lumMod val="73000"/>
                      <a:lumOff val="27000"/>
                    </a:srgbClr>
                  </a:gs>
                </a:gsLst>
                <a:lin ang="5400000" scaled="1"/>
              </a:gradFill>
            </a:ln>
            <a:effectLst>
              <a:outerShdw blurRad="381000" dist="50800" dir="5400000" algn="ctr" rotWithShape="0">
                <a:srgbClr val="000000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6BD7BC6-12F5-4B05-955A-81DA3D39DEF2}"/>
                </a:ext>
              </a:extLst>
            </p:cNvPr>
            <p:cNvSpPr txBox="1"/>
            <p:nvPr/>
          </p:nvSpPr>
          <p:spPr>
            <a:xfrm>
              <a:off x="1085843" y="1694285"/>
              <a:ext cx="2324041" cy="45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rgbClr val="002060"/>
                  </a:solidFill>
                </a:rPr>
                <a:t>信息联动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926B836-8244-49C7-A012-DA5B09909143}"/>
              </a:ext>
            </a:extLst>
          </p:cNvPr>
          <p:cNvSpPr txBox="1"/>
          <p:nvPr/>
        </p:nvSpPr>
        <p:spPr>
          <a:xfrm>
            <a:off x="6689139" y="3108572"/>
            <a:ext cx="4554245" cy="2737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浙大校园二手交易平台特点：</a:t>
            </a:r>
            <a:endParaRPr lang="en-US" altLang="zh-CN" sz="16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学生身份，无法实时在线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新生对校园道路不熟，难以寻找位置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求是淘交易平台特色：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通过统一认证身份登录可提取教务网年级和课表信息，用户可选择是否依据课表显示是否在上课中，也可依此进行对应类别的商品推送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细化校园地图，给予充足的位置信息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053870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圆角矩形 63">
            <a:extLst>
              <a:ext uri="{FF2B5EF4-FFF2-40B4-BE49-F238E27FC236}">
                <a16:creationId xmlns:a16="http://schemas.microsoft.com/office/drawing/2014/main" id="{975BC1F2-B135-E84D-A2E6-079034671258}"/>
              </a:ext>
            </a:extLst>
          </p:cNvPr>
          <p:cNvSpPr/>
          <p:nvPr/>
        </p:nvSpPr>
        <p:spPr>
          <a:xfrm>
            <a:off x="9920788" y="3930051"/>
            <a:ext cx="1101503" cy="14017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圆角矩形 62">
            <a:extLst>
              <a:ext uri="{FF2B5EF4-FFF2-40B4-BE49-F238E27FC236}">
                <a16:creationId xmlns:a16="http://schemas.microsoft.com/office/drawing/2014/main" id="{2002BC6D-8991-864E-BF3B-73E8A641339F}"/>
              </a:ext>
            </a:extLst>
          </p:cNvPr>
          <p:cNvSpPr/>
          <p:nvPr/>
        </p:nvSpPr>
        <p:spPr>
          <a:xfrm>
            <a:off x="8594020" y="3930051"/>
            <a:ext cx="1101503" cy="14017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E292E8A8-2F8F-3B4D-8D17-5B52F9B317C2}"/>
              </a:ext>
            </a:extLst>
          </p:cNvPr>
          <p:cNvSpPr/>
          <p:nvPr/>
        </p:nvSpPr>
        <p:spPr>
          <a:xfrm>
            <a:off x="7268597" y="3930051"/>
            <a:ext cx="1101503" cy="14017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1" name="圆角矩形 60">
            <a:extLst>
              <a:ext uri="{FF2B5EF4-FFF2-40B4-BE49-F238E27FC236}">
                <a16:creationId xmlns:a16="http://schemas.microsoft.com/office/drawing/2014/main" id="{88CA9D56-028B-4742-84D5-DF9EE1CDF0A8}"/>
              </a:ext>
            </a:extLst>
          </p:cNvPr>
          <p:cNvSpPr/>
          <p:nvPr/>
        </p:nvSpPr>
        <p:spPr>
          <a:xfrm>
            <a:off x="5966410" y="3930051"/>
            <a:ext cx="1101503" cy="14017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圆角矩形 59">
            <a:extLst>
              <a:ext uri="{FF2B5EF4-FFF2-40B4-BE49-F238E27FC236}">
                <a16:creationId xmlns:a16="http://schemas.microsoft.com/office/drawing/2014/main" id="{EC67DAB4-EA8B-474A-A5B2-14CD53A55B98}"/>
              </a:ext>
            </a:extLst>
          </p:cNvPr>
          <p:cNvSpPr/>
          <p:nvPr/>
        </p:nvSpPr>
        <p:spPr>
          <a:xfrm>
            <a:off x="3699873" y="3930051"/>
            <a:ext cx="1101503" cy="14017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圆角矩形 58">
            <a:extLst>
              <a:ext uri="{FF2B5EF4-FFF2-40B4-BE49-F238E27FC236}">
                <a16:creationId xmlns:a16="http://schemas.microsoft.com/office/drawing/2014/main" id="{4EF8A036-65C5-6B4A-BC19-536B2C556627}"/>
              </a:ext>
            </a:extLst>
          </p:cNvPr>
          <p:cNvSpPr/>
          <p:nvPr/>
        </p:nvSpPr>
        <p:spPr>
          <a:xfrm>
            <a:off x="2516178" y="3930324"/>
            <a:ext cx="1048265" cy="14017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圆角矩形 57">
            <a:extLst>
              <a:ext uri="{FF2B5EF4-FFF2-40B4-BE49-F238E27FC236}">
                <a16:creationId xmlns:a16="http://schemas.microsoft.com/office/drawing/2014/main" id="{26324E43-4F46-5A47-8105-A4C710ADF8F3}"/>
              </a:ext>
            </a:extLst>
          </p:cNvPr>
          <p:cNvSpPr/>
          <p:nvPr/>
        </p:nvSpPr>
        <p:spPr>
          <a:xfrm>
            <a:off x="1357049" y="3930324"/>
            <a:ext cx="1035743" cy="14017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8E349A43-9981-AA42-B9A1-FCE7DE6E4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4032"/>
            <a:ext cx="12191999" cy="1729696"/>
          </a:xfrm>
          <a:prstGeom prst="rect">
            <a:avLst/>
          </a:prstGeom>
        </p:spPr>
      </p:pic>
      <p:sp>
        <p:nvSpPr>
          <p:cNvPr id="18" name="框架 17">
            <a:extLst>
              <a:ext uri="{FF2B5EF4-FFF2-40B4-BE49-F238E27FC236}">
                <a16:creationId xmlns:a16="http://schemas.microsoft.com/office/drawing/2014/main" id="{802BA6DB-8B4E-AA44-AA21-85E88A0B15B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8FC01896-108C-F04C-9119-F45EBE671DC5}"/>
              </a:ext>
            </a:extLst>
          </p:cNvPr>
          <p:cNvSpPr/>
          <p:nvPr/>
        </p:nvSpPr>
        <p:spPr>
          <a:xfrm>
            <a:off x="6003069" y="4929908"/>
            <a:ext cx="10134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en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1E1E1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8D36879-43E5-3744-8341-5B25F45E0448}"/>
              </a:ext>
            </a:extLst>
          </p:cNvPr>
          <p:cNvSpPr/>
          <p:nvPr/>
        </p:nvSpPr>
        <p:spPr>
          <a:xfrm>
            <a:off x="7233621" y="4939192"/>
            <a:ext cx="11817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lang="en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AAAAAA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BAB3A94-41EC-C74E-BAB6-E089903129EE}"/>
              </a:ext>
            </a:extLst>
          </p:cNvPr>
          <p:cNvSpPr/>
          <p:nvPr/>
        </p:nvSpPr>
        <p:spPr>
          <a:xfrm>
            <a:off x="8626041" y="4939192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#595959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A51DF254-CE3B-7D4C-B11F-80BA95D666DC}"/>
              </a:ext>
            </a:extLst>
          </p:cNvPr>
          <p:cNvSpPr/>
          <p:nvPr/>
        </p:nvSpPr>
        <p:spPr>
          <a:xfrm>
            <a:off x="9944793" y="4939192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#262626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7821B1-C51E-C64F-AA55-BCA07BE16D2D}"/>
              </a:ext>
            </a:extLst>
          </p:cNvPr>
          <p:cNvSpPr txBox="1"/>
          <p:nvPr/>
        </p:nvSpPr>
        <p:spPr>
          <a:xfrm>
            <a:off x="6887546" y="2292233"/>
            <a:ext cx="3057247" cy="725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000" b="1" dirty="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文字色彩规范</a:t>
            </a:r>
            <a:endParaRPr kumimoji="1" lang="en-US" altLang="zh-CN" sz="2000" b="1" dirty="0">
              <a:solidFill>
                <a:schemeClr val="bg2">
                  <a:lumMod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主要应用于标题、内容、辅助等</a:t>
            </a: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2D9C112A-9F0F-6D49-838B-BCA742E717AC}"/>
              </a:ext>
            </a:extLst>
          </p:cNvPr>
          <p:cNvSpPr/>
          <p:nvPr/>
        </p:nvSpPr>
        <p:spPr>
          <a:xfrm>
            <a:off x="1357049" y="3393544"/>
            <a:ext cx="1035743" cy="1396181"/>
          </a:xfrm>
          <a:prstGeom prst="roundRect">
            <a:avLst/>
          </a:prstGeom>
          <a:solidFill>
            <a:srgbClr val="FF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6C443"/>
              </a:solidFill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D3D9F256-7AD7-BE4A-A1AC-6C93CAC723FA}"/>
              </a:ext>
            </a:extLst>
          </p:cNvPr>
          <p:cNvSpPr/>
          <p:nvPr/>
        </p:nvSpPr>
        <p:spPr>
          <a:xfrm>
            <a:off x="3700352" y="3393957"/>
            <a:ext cx="1104300" cy="1401730"/>
          </a:xfrm>
          <a:prstGeom prst="roundRect">
            <a:avLst/>
          </a:prstGeom>
          <a:solidFill>
            <a:srgbClr val="8CF6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64BAA52-C03A-EE44-9A50-6EF4FC58BA1D}"/>
              </a:ext>
            </a:extLst>
          </p:cNvPr>
          <p:cNvGrpSpPr/>
          <p:nvPr/>
        </p:nvGrpSpPr>
        <p:grpSpPr>
          <a:xfrm>
            <a:off x="5969686" y="3393957"/>
            <a:ext cx="5054004" cy="1416847"/>
            <a:chOff x="6331304" y="3393957"/>
            <a:chExt cx="5054004" cy="1416847"/>
          </a:xfrm>
        </p:grpSpPr>
        <p:sp>
          <p:nvSpPr>
            <p:cNvPr id="49" name="圆角矩形 48">
              <a:extLst>
                <a:ext uri="{FF2B5EF4-FFF2-40B4-BE49-F238E27FC236}">
                  <a16:creationId xmlns:a16="http://schemas.microsoft.com/office/drawing/2014/main" id="{4FEF664D-C93E-D648-8A30-97721CB13A22}"/>
                </a:ext>
              </a:extLst>
            </p:cNvPr>
            <p:cNvSpPr/>
            <p:nvPr/>
          </p:nvSpPr>
          <p:spPr>
            <a:xfrm>
              <a:off x="6331304" y="3393957"/>
              <a:ext cx="1104300" cy="1401730"/>
            </a:xfrm>
            <a:prstGeom prst="roundRect">
              <a:avLst/>
            </a:prstGeom>
            <a:solidFill>
              <a:srgbClr val="E0E0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圆角矩形 50">
              <a:extLst>
                <a:ext uri="{FF2B5EF4-FFF2-40B4-BE49-F238E27FC236}">
                  <a16:creationId xmlns:a16="http://schemas.microsoft.com/office/drawing/2014/main" id="{3A502173-1C09-DA4F-B4F6-2EA6F0E1FD3D}"/>
                </a:ext>
              </a:extLst>
            </p:cNvPr>
            <p:cNvSpPr/>
            <p:nvPr/>
          </p:nvSpPr>
          <p:spPr>
            <a:xfrm>
              <a:off x="7646780" y="3408201"/>
              <a:ext cx="1104300" cy="1401730"/>
            </a:xfrm>
            <a:prstGeom prst="roundRect">
              <a:avLst/>
            </a:prstGeom>
            <a:solidFill>
              <a:srgbClr val="AAA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圆角矩形 51">
              <a:extLst>
                <a:ext uri="{FF2B5EF4-FFF2-40B4-BE49-F238E27FC236}">
                  <a16:creationId xmlns:a16="http://schemas.microsoft.com/office/drawing/2014/main" id="{E58D624D-7410-A44C-B245-B5D034CE591B}"/>
                </a:ext>
              </a:extLst>
            </p:cNvPr>
            <p:cNvSpPr/>
            <p:nvPr/>
          </p:nvSpPr>
          <p:spPr>
            <a:xfrm>
              <a:off x="8962256" y="3405732"/>
              <a:ext cx="1104300" cy="1401730"/>
            </a:xfrm>
            <a:prstGeom prst="round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3" name="圆角矩形 52">
              <a:extLst>
                <a:ext uri="{FF2B5EF4-FFF2-40B4-BE49-F238E27FC236}">
                  <a16:creationId xmlns:a16="http://schemas.microsoft.com/office/drawing/2014/main" id="{6441B640-CFF9-2748-AECF-18B6B3F33075}"/>
                </a:ext>
              </a:extLst>
            </p:cNvPr>
            <p:cNvSpPr/>
            <p:nvPr/>
          </p:nvSpPr>
          <p:spPr>
            <a:xfrm>
              <a:off x="10281008" y="3409074"/>
              <a:ext cx="1104300" cy="1401730"/>
            </a:xfrm>
            <a:prstGeom prst="roundRect">
              <a:avLst/>
            </a:prstGeom>
            <a:solidFill>
              <a:srgbClr val="25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54" name="文本框 53">
            <a:extLst>
              <a:ext uri="{FF2B5EF4-FFF2-40B4-BE49-F238E27FC236}">
                <a16:creationId xmlns:a16="http://schemas.microsoft.com/office/drawing/2014/main" id="{305F934D-E27E-DC4E-9687-00C68693A08F}"/>
              </a:ext>
            </a:extLst>
          </p:cNvPr>
          <p:cNvSpPr txBox="1"/>
          <p:nvPr/>
        </p:nvSpPr>
        <p:spPr>
          <a:xfrm>
            <a:off x="1511686" y="2292233"/>
            <a:ext cx="3057247" cy="725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</a:t>
            </a:r>
            <a:r>
              <a:rPr kumimoji="1" lang="zh-CN" altLang="en-US" sz="2000" b="1" dirty="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色彩规范</a:t>
            </a:r>
            <a:endParaRPr kumimoji="1" lang="en-US" altLang="zh-CN" sz="2000" b="1" dirty="0">
              <a:solidFill>
                <a:schemeClr val="bg2">
                  <a:lumMod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主要应用于标题、内容、辅助等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AB521990-E328-E646-821A-230E8BD913A4}"/>
              </a:ext>
            </a:extLst>
          </p:cNvPr>
          <p:cNvSpPr/>
          <p:nvPr/>
        </p:nvSpPr>
        <p:spPr>
          <a:xfrm>
            <a:off x="1412842" y="4929908"/>
            <a:ext cx="9028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#ffc7c7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7656FDC-DDEC-FB4C-99D7-26D01163915F}"/>
              </a:ext>
            </a:extLst>
          </p:cNvPr>
          <p:cNvSpPr/>
          <p:nvPr/>
        </p:nvSpPr>
        <p:spPr>
          <a:xfrm>
            <a:off x="2511635" y="4929908"/>
            <a:ext cx="106987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 3f50be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3A5138A6-89C1-1B45-AC89-232D25424320}"/>
              </a:ext>
            </a:extLst>
          </p:cNvPr>
          <p:cNvSpPr/>
          <p:nvPr/>
        </p:nvSpPr>
        <p:spPr>
          <a:xfrm>
            <a:off x="3716938" y="4939192"/>
            <a:ext cx="9945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 8cf6fb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3154DA18-CCDE-6B42-BD39-60A18ADC4C45}"/>
              </a:ext>
            </a:extLst>
          </p:cNvPr>
          <p:cNvSpPr txBox="1"/>
          <p:nvPr/>
        </p:nvSpPr>
        <p:spPr>
          <a:xfrm>
            <a:off x="9993340" y="4225990"/>
            <a:ext cx="940368" cy="37741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一级文字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762E0FEF-0DA6-F148-B7BA-087A5B4B8BB4}"/>
              </a:ext>
            </a:extLst>
          </p:cNvPr>
          <p:cNvSpPr txBox="1"/>
          <p:nvPr/>
        </p:nvSpPr>
        <p:spPr>
          <a:xfrm>
            <a:off x="8688317" y="4225990"/>
            <a:ext cx="940368" cy="37741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二级文字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CF1C48E-5538-2446-878D-B4142ADAB263}"/>
              </a:ext>
            </a:extLst>
          </p:cNvPr>
          <p:cNvSpPr txBox="1"/>
          <p:nvPr/>
        </p:nvSpPr>
        <p:spPr>
          <a:xfrm>
            <a:off x="7362894" y="4225990"/>
            <a:ext cx="940368" cy="37741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次要文字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E9F17687-EACA-6C48-B91B-DEDE26F2A52A}"/>
              </a:ext>
            </a:extLst>
          </p:cNvPr>
          <p:cNvSpPr txBox="1"/>
          <p:nvPr/>
        </p:nvSpPr>
        <p:spPr>
          <a:xfrm>
            <a:off x="6004471" y="4225990"/>
            <a:ext cx="1103940" cy="37741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辅助性文字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E9F840A-2ACC-3240-829F-5D4DEBE288A6}"/>
              </a:ext>
            </a:extLst>
          </p:cNvPr>
          <p:cNvSpPr/>
          <p:nvPr/>
        </p:nvSpPr>
        <p:spPr>
          <a:xfrm>
            <a:off x="900759" y="418191"/>
            <a:ext cx="585091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05/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Visual Design Criteria </a:t>
            </a: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视觉设计原则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</p:txBody>
      </p:sp>
      <p:sp>
        <p:nvSpPr>
          <p:cNvPr id="70" name="圆角矩形 69">
            <a:extLst>
              <a:ext uri="{FF2B5EF4-FFF2-40B4-BE49-F238E27FC236}">
                <a16:creationId xmlns:a16="http://schemas.microsoft.com/office/drawing/2014/main" id="{C36A4CC7-4807-E148-9DC3-4F057F16FCFA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圆角矩形 46">
            <a:extLst>
              <a:ext uri="{FF2B5EF4-FFF2-40B4-BE49-F238E27FC236}">
                <a16:creationId xmlns:a16="http://schemas.microsoft.com/office/drawing/2014/main" id="{9602EAE4-39E4-4C6E-AB9E-A3D6A1ED4463}"/>
              </a:ext>
            </a:extLst>
          </p:cNvPr>
          <p:cNvSpPr/>
          <p:nvPr/>
        </p:nvSpPr>
        <p:spPr>
          <a:xfrm>
            <a:off x="2528701" y="3393544"/>
            <a:ext cx="1035742" cy="1396181"/>
          </a:xfrm>
          <a:prstGeom prst="roundRect">
            <a:avLst/>
          </a:prstGeom>
          <a:solidFill>
            <a:srgbClr val="4153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0550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B3D37579-C609-1F4A-89F4-5F891F02BB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88"/>
          <a:stretch/>
        </p:blipFill>
        <p:spPr>
          <a:xfrm>
            <a:off x="1" y="0"/>
            <a:ext cx="12237465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B6C8ABF-F6CB-2247-B78C-B5AF3BE72923}"/>
              </a:ext>
            </a:extLst>
          </p:cNvPr>
          <p:cNvSpPr/>
          <p:nvPr/>
        </p:nvSpPr>
        <p:spPr>
          <a:xfrm>
            <a:off x="319191" y="331075"/>
            <a:ext cx="11599082" cy="6195849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框架 3">
            <a:extLst>
              <a:ext uri="{FF2B5EF4-FFF2-40B4-BE49-F238E27FC236}">
                <a16:creationId xmlns:a16="http://schemas.microsoft.com/office/drawing/2014/main" id="{44479137-444C-6D4A-B86A-668577392C55}"/>
              </a:ext>
            </a:extLst>
          </p:cNvPr>
          <p:cNvSpPr/>
          <p:nvPr/>
        </p:nvSpPr>
        <p:spPr>
          <a:xfrm>
            <a:off x="0" y="0"/>
            <a:ext cx="12237465" cy="6858000"/>
          </a:xfrm>
          <a:prstGeom prst="frame">
            <a:avLst>
              <a:gd name="adj1" fmla="val 4801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AD634DD-D686-8940-8EA3-3EBBA906F53A}"/>
              </a:ext>
            </a:extLst>
          </p:cNvPr>
          <p:cNvGrpSpPr/>
          <p:nvPr/>
        </p:nvGrpSpPr>
        <p:grpSpPr>
          <a:xfrm>
            <a:off x="11564834" y="513244"/>
            <a:ext cx="145033" cy="437248"/>
            <a:chOff x="3656855" y="3003781"/>
            <a:chExt cx="304398" cy="917704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57825180-5386-C345-B68B-02228E689C27}"/>
                </a:ext>
              </a:extLst>
            </p:cNvPr>
            <p:cNvSpPr/>
            <p:nvPr/>
          </p:nvSpPr>
          <p:spPr>
            <a:xfrm>
              <a:off x="3656855" y="3003781"/>
              <a:ext cx="304398" cy="304398"/>
            </a:xfrm>
            <a:prstGeom prst="ellipse">
              <a:avLst/>
            </a:prstGeom>
            <a:solidFill>
              <a:srgbClr val="E199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B8F084C7-DCF8-F14F-A5E2-AAAD96DA0CF7}"/>
                </a:ext>
              </a:extLst>
            </p:cNvPr>
            <p:cNvSpPr/>
            <p:nvPr/>
          </p:nvSpPr>
          <p:spPr>
            <a:xfrm>
              <a:off x="3656855" y="3617087"/>
              <a:ext cx="304398" cy="304398"/>
            </a:xfrm>
            <a:prstGeom prst="ellipse">
              <a:avLst/>
            </a:prstGeom>
            <a:solidFill>
              <a:srgbClr val="54BE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AAED1142-474B-6D4C-A76A-FE64899514AD}"/>
              </a:ext>
            </a:extLst>
          </p:cNvPr>
          <p:cNvSpPr/>
          <p:nvPr/>
        </p:nvSpPr>
        <p:spPr>
          <a:xfrm>
            <a:off x="2709302" y="2637745"/>
            <a:ext cx="677693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6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求是淘概念设计</a:t>
            </a:r>
            <a:endParaRPr lang="en-US" altLang="zh-CN" sz="66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lt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14B816A0-D51A-074D-B8AF-C21098614E63}"/>
              </a:ext>
            </a:extLst>
          </p:cNvPr>
          <p:cNvSpPr/>
          <p:nvPr/>
        </p:nvSpPr>
        <p:spPr>
          <a:xfrm rot="16200000">
            <a:off x="9722894" y="3151519"/>
            <a:ext cx="702947" cy="269056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effectLst>
            <a:outerShdw blurRad="596900" dir="5400000" sx="101000" sy="101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59260AD8-1170-C54D-BABE-B875901F4D50}"/>
              </a:ext>
            </a:extLst>
          </p:cNvPr>
          <p:cNvSpPr/>
          <p:nvPr/>
        </p:nvSpPr>
        <p:spPr>
          <a:xfrm rot="16200000">
            <a:off x="1947976" y="2811990"/>
            <a:ext cx="702947" cy="269056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effectLst>
            <a:outerShdw blurRad="596900" dir="5400000" sx="101000" sy="101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7DFFB83C-89C9-2540-93DF-3850A4C6B516}"/>
              </a:ext>
            </a:extLst>
          </p:cNvPr>
          <p:cNvSpPr/>
          <p:nvPr/>
        </p:nvSpPr>
        <p:spPr>
          <a:xfrm rot="5430017">
            <a:off x="4838219" y="-563771"/>
            <a:ext cx="2447846" cy="7780573"/>
          </a:xfrm>
          <a:prstGeom prst="roundRect">
            <a:avLst>
              <a:gd name="adj" fmla="val 9690"/>
            </a:avLst>
          </a:prstGeom>
          <a:noFill/>
          <a:ln w="28575">
            <a:gradFill>
              <a:gsLst>
                <a:gs pos="0">
                  <a:srgbClr val="E199ED">
                    <a:alpha val="99000"/>
                    <a:lumMod val="88000"/>
                    <a:lumOff val="12000"/>
                  </a:srgbClr>
                </a:gs>
                <a:gs pos="74000">
                  <a:schemeClr val="accent1">
                    <a:lumMod val="94000"/>
                    <a:lumOff val="6000"/>
                  </a:schemeClr>
                </a:gs>
                <a:gs pos="83000">
                  <a:schemeClr val="accent1">
                    <a:lumMod val="80000"/>
                  </a:schemeClr>
                </a:gs>
                <a:gs pos="88500">
                  <a:srgbClr val="2051C0"/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AD114CEF-3833-B84F-A31C-B07F2DE9F252}"/>
              </a:ext>
            </a:extLst>
          </p:cNvPr>
          <p:cNvSpPr/>
          <p:nvPr/>
        </p:nvSpPr>
        <p:spPr>
          <a:xfrm rot="5430017">
            <a:off x="5107273" y="-264268"/>
            <a:ext cx="2447846" cy="7780573"/>
          </a:xfrm>
          <a:prstGeom prst="roundRect">
            <a:avLst>
              <a:gd name="adj" fmla="val 9690"/>
            </a:avLst>
          </a:prstGeom>
          <a:noFill/>
          <a:ln w="28575">
            <a:gradFill>
              <a:gsLst>
                <a:gs pos="0">
                  <a:srgbClr val="E199ED">
                    <a:alpha val="99000"/>
                    <a:lumMod val="88000"/>
                    <a:lumOff val="12000"/>
                  </a:srgbClr>
                </a:gs>
                <a:gs pos="74000">
                  <a:schemeClr val="accent1">
                    <a:lumMod val="94000"/>
                    <a:lumOff val="6000"/>
                  </a:schemeClr>
                </a:gs>
                <a:gs pos="83000">
                  <a:schemeClr val="accent1">
                    <a:lumMod val="80000"/>
                  </a:schemeClr>
                </a:gs>
                <a:gs pos="88500">
                  <a:srgbClr val="2051C0"/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DC31D27E-4B27-5843-B22E-03FD37895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900" y="3799439"/>
            <a:ext cx="1939028" cy="1750511"/>
          </a:xfrm>
          <a:prstGeom prst="rect">
            <a:avLst/>
          </a:prstGeom>
        </p:spPr>
      </p:pic>
      <p:grpSp>
        <p:nvGrpSpPr>
          <p:cNvPr id="34" name="组合 33">
            <a:extLst>
              <a:ext uri="{FF2B5EF4-FFF2-40B4-BE49-F238E27FC236}">
                <a16:creationId xmlns:a16="http://schemas.microsoft.com/office/drawing/2014/main" id="{4B3CB604-3B04-8249-907F-F1CE1700EEDA}"/>
              </a:ext>
            </a:extLst>
          </p:cNvPr>
          <p:cNvGrpSpPr/>
          <p:nvPr/>
        </p:nvGrpSpPr>
        <p:grpSpPr>
          <a:xfrm>
            <a:off x="5397062" y="2391005"/>
            <a:ext cx="1752604" cy="117566"/>
            <a:chOff x="7548365" y="2904803"/>
            <a:chExt cx="3386332" cy="396492"/>
          </a:xfrm>
        </p:grpSpPr>
        <p:sp>
          <p:nvSpPr>
            <p:cNvPr id="35" name="圆角矩形 34">
              <a:extLst>
                <a:ext uri="{FF2B5EF4-FFF2-40B4-BE49-F238E27FC236}">
                  <a16:creationId xmlns:a16="http://schemas.microsoft.com/office/drawing/2014/main" id="{F5F74D8B-3E29-214E-BE74-126AA5BC2533}"/>
                </a:ext>
              </a:extLst>
            </p:cNvPr>
            <p:cNvSpPr/>
            <p:nvPr/>
          </p:nvSpPr>
          <p:spPr>
            <a:xfrm>
              <a:off x="7548365" y="2904803"/>
              <a:ext cx="3386332" cy="39649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199ED"/>
                </a:gs>
                <a:gs pos="0">
                  <a:srgbClr val="0D47DE"/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outerShdw blurRad="317500" dist="38100" dir="2700000" algn="tl" rotWithShape="0">
                <a:prstClr val="black">
                  <a:alpha val="64000"/>
                </a:prstClr>
              </a:outerShdw>
            </a:effectLst>
            <a:scene3d>
              <a:camera prst="orthographicFront"/>
              <a:lightRig rig="glow" dir="t"/>
            </a:scene3d>
            <a:sp3d>
              <a:bevelT w="25400" h="25400"/>
            </a:sp3d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1E49F15-D628-CF45-97B9-CDD5C36BFA47}"/>
                </a:ext>
              </a:extLst>
            </p:cNvPr>
            <p:cNvSpPr txBox="1"/>
            <p:nvPr/>
          </p:nvSpPr>
          <p:spPr>
            <a:xfrm>
              <a:off x="7934561" y="2923994"/>
              <a:ext cx="2614565" cy="3497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64A89E9A-C378-BF49-B2C4-A07A80D09C8E}"/>
              </a:ext>
            </a:extLst>
          </p:cNvPr>
          <p:cNvSpPr/>
          <p:nvPr/>
        </p:nvSpPr>
        <p:spPr>
          <a:xfrm>
            <a:off x="3070732" y="3845189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2000" b="1" spc="300" dirty="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求是潮出品 必属精品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774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AB787F5-03CA-BC43-967E-C68E453B7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D381DA9-5D65-DC47-B040-1F3F54365730}"/>
              </a:ext>
            </a:extLst>
          </p:cNvPr>
          <p:cNvSpPr/>
          <p:nvPr/>
        </p:nvSpPr>
        <p:spPr>
          <a:xfrm>
            <a:off x="900759" y="418191"/>
            <a:ext cx="45034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01/Background</a:t>
            </a:r>
          </a:p>
          <a:p>
            <a:r>
              <a:rPr lang="zh-CN" altLang="en-US" sz="2800" b="1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     背景介绍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8A1AD231-0D87-524C-BA61-64AF694E7D01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框架 6">
            <a:extLst>
              <a:ext uri="{FF2B5EF4-FFF2-40B4-BE49-F238E27FC236}">
                <a16:creationId xmlns:a16="http://schemas.microsoft.com/office/drawing/2014/main" id="{BF4976BA-4517-7142-B2C5-D5FFBA2D37B0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002B754-B0B8-9B46-A43C-25A506B7FBAB}"/>
              </a:ext>
            </a:extLst>
          </p:cNvPr>
          <p:cNvSpPr/>
          <p:nvPr/>
        </p:nvSpPr>
        <p:spPr>
          <a:xfrm>
            <a:off x="6361725" y="2824981"/>
            <a:ext cx="3810000" cy="13469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宋体" charset="0"/>
              </a:rPr>
              <a:t>“哎呀，怎么又忘记预订教材了，楼下的二手书店人也太多了，不想在那里淘书。</a:t>
            </a: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宋体" charset="0"/>
              </a:rPr>
              <a:t>”</a:t>
            </a:r>
            <a:endParaRPr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宋体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宋体" charset="0"/>
              </a:rPr>
              <a:t>“</a:t>
            </a: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宋体" charset="0"/>
              </a:rPr>
              <a:t>在朵朵上发帖太容易石沉海底了，每次都要捞一捞自己也太心酸了。”</a:t>
            </a:r>
            <a:endParaRPr lang="zh-CN" alt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142ACEF6-123D-EE44-9D2E-567FEEC7D3DD}"/>
              </a:ext>
            </a:extLst>
          </p:cNvPr>
          <p:cNvSpPr/>
          <p:nvPr/>
        </p:nvSpPr>
        <p:spPr>
          <a:xfrm rot="5400000">
            <a:off x="6904829" y="1506218"/>
            <a:ext cx="3043759" cy="4575347"/>
          </a:xfrm>
          <a:prstGeom prst="roundRect">
            <a:avLst>
              <a:gd name="adj" fmla="val 9690"/>
            </a:avLst>
          </a:prstGeom>
          <a:noFill/>
          <a:ln w="28575">
            <a:gradFill>
              <a:gsLst>
                <a:gs pos="0">
                  <a:srgbClr val="E199ED">
                    <a:alpha val="99000"/>
                    <a:lumMod val="88000"/>
                    <a:lumOff val="12000"/>
                  </a:srgbClr>
                </a:gs>
                <a:gs pos="74000">
                  <a:schemeClr val="accent1">
                    <a:lumMod val="94000"/>
                    <a:lumOff val="6000"/>
                  </a:schemeClr>
                </a:gs>
                <a:gs pos="83000">
                  <a:schemeClr val="accent1">
                    <a:lumMod val="80000"/>
                  </a:schemeClr>
                </a:gs>
                <a:gs pos="88500">
                  <a:srgbClr val="2051C0"/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</a:ln>
          <a:effectLst>
            <a:outerShdw blurRad="381000" dist="50800" dir="5400000" algn="ctr" rotWithShape="0">
              <a:srgbClr val="000000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AEE639D-0098-D043-8986-BA31F35E39C2}"/>
              </a:ext>
            </a:extLst>
          </p:cNvPr>
          <p:cNvGrpSpPr/>
          <p:nvPr/>
        </p:nvGrpSpPr>
        <p:grpSpPr>
          <a:xfrm rot="10800000" flipV="1">
            <a:off x="6137232" y="1632293"/>
            <a:ext cx="3262422" cy="829742"/>
            <a:chOff x="7548365" y="2904803"/>
            <a:chExt cx="3386332" cy="396492"/>
          </a:xfrm>
        </p:grpSpPr>
        <p:sp>
          <p:nvSpPr>
            <p:cNvPr id="44" name="圆角矩形 43">
              <a:extLst>
                <a:ext uri="{FF2B5EF4-FFF2-40B4-BE49-F238E27FC236}">
                  <a16:creationId xmlns:a16="http://schemas.microsoft.com/office/drawing/2014/main" id="{F2991C7C-7128-264E-B170-C673BFC06A9D}"/>
                </a:ext>
              </a:extLst>
            </p:cNvPr>
            <p:cNvSpPr/>
            <p:nvPr/>
          </p:nvSpPr>
          <p:spPr>
            <a:xfrm>
              <a:off x="7548365" y="2904803"/>
              <a:ext cx="3386332" cy="39649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199ED"/>
                </a:gs>
                <a:gs pos="0">
                  <a:srgbClr val="0D47DE"/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outerShdw blurRad="317500" dist="38100" dir="2700000" algn="tl" rotWithShape="0">
                <a:prstClr val="black">
                  <a:alpha val="64000"/>
                </a:prstClr>
              </a:outerShdw>
            </a:effectLst>
            <a:scene3d>
              <a:camera prst="orthographicFront"/>
              <a:lightRig rig="glow" dir="t"/>
            </a:scene3d>
            <a:sp3d>
              <a:bevelT w="25400" h="25400"/>
            </a:sp3d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93E9A4E2-0BE6-5D4C-BBE2-575E05B223F7}"/>
                </a:ext>
              </a:extLst>
            </p:cNvPr>
            <p:cNvSpPr txBox="1"/>
            <p:nvPr/>
          </p:nvSpPr>
          <p:spPr>
            <a:xfrm>
              <a:off x="7934561" y="3010607"/>
              <a:ext cx="2614565" cy="17648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宋体" charset="0"/>
                </a:rPr>
                <a:t>急求某商品时的抱怨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331FB38-1F65-904F-A893-538F49A7581E}"/>
              </a:ext>
            </a:extLst>
          </p:cNvPr>
          <p:cNvGrpSpPr/>
          <p:nvPr/>
        </p:nvGrpSpPr>
        <p:grpSpPr>
          <a:xfrm>
            <a:off x="1233165" y="2462035"/>
            <a:ext cx="3669101" cy="2200617"/>
            <a:chOff x="1233165" y="2462035"/>
            <a:chExt cx="3669101" cy="2200617"/>
          </a:xfrm>
        </p:grpSpPr>
        <p:sp>
          <p:nvSpPr>
            <p:cNvPr id="56" name="圆角矩形 55">
              <a:extLst>
                <a:ext uri="{FF2B5EF4-FFF2-40B4-BE49-F238E27FC236}">
                  <a16:creationId xmlns:a16="http://schemas.microsoft.com/office/drawing/2014/main" id="{57DBDB9C-7BE5-3C40-9621-0F0FDE6746AD}"/>
                </a:ext>
              </a:extLst>
            </p:cNvPr>
            <p:cNvSpPr/>
            <p:nvPr/>
          </p:nvSpPr>
          <p:spPr>
            <a:xfrm rot="16200000" flipV="1">
              <a:off x="1967407" y="1727793"/>
              <a:ext cx="2200617" cy="3669101"/>
            </a:xfrm>
            <a:prstGeom prst="roundRect">
              <a:avLst>
                <a:gd name="adj" fmla="val 7315"/>
              </a:avLst>
            </a:prstGeom>
            <a:gradFill flip="none" rotWithShape="1">
              <a:gsLst>
                <a:gs pos="97000">
                  <a:srgbClr val="00B0F0">
                    <a:lumMod val="60000"/>
                    <a:lumOff val="40000"/>
                  </a:srgbClr>
                </a:gs>
                <a:gs pos="5000">
                  <a:srgbClr val="443CB2">
                    <a:lumMod val="92000"/>
                  </a:srgbClr>
                </a:gs>
                <a:gs pos="32000">
                  <a:srgbClr val="443CB2">
                    <a:lumMod val="82000"/>
                    <a:lumOff val="18000"/>
                  </a:srgbClr>
                </a:gs>
              </a:gsLst>
              <a:lin ang="5400000" scaled="1"/>
              <a:tileRect/>
            </a:gradFill>
            <a:effectLst>
              <a:outerShdw blurRad="596900" dir="5400000" sx="78000" sy="78000" algn="ctr" rotWithShape="0">
                <a:srgbClr val="000000">
                  <a:alpha val="6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BB991309-5ADB-C048-AF23-64CA51D61DB0}"/>
                </a:ext>
              </a:extLst>
            </p:cNvPr>
            <p:cNvSpPr/>
            <p:nvPr/>
          </p:nvSpPr>
          <p:spPr>
            <a:xfrm>
              <a:off x="1479010" y="2629625"/>
              <a:ext cx="3177413" cy="1863712"/>
            </a:xfrm>
            <a:prstGeom prst="rect">
              <a:avLst/>
            </a:prstGeom>
            <a:gradFill>
              <a:gsLst>
                <a:gs pos="0">
                  <a:srgbClr val="E199ED">
                    <a:alpha val="99000"/>
                    <a:lumMod val="0"/>
                    <a:lumOff val="100000"/>
                  </a:srgbClr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201E4DA-A27B-EC41-9921-A6687C514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79011" y="2770918"/>
              <a:ext cx="1625600" cy="162560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CB7EF764-9D31-7C4C-88A1-D09D07A9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45995" y="2796850"/>
              <a:ext cx="1625600" cy="1625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8976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AB787F5-03CA-BC43-967E-C68E453B7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D381DA9-5D65-DC47-B040-1F3F54365730}"/>
              </a:ext>
            </a:extLst>
          </p:cNvPr>
          <p:cNvSpPr/>
          <p:nvPr/>
        </p:nvSpPr>
        <p:spPr>
          <a:xfrm>
            <a:off x="900759" y="418191"/>
            <a:ext cx="450349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01/Background</a:t>
            </a:r>
          </a:p>
          <a:p>
            <a:r>
              <a:rPr lang="zh-CN" altLang="en-US" sz="2800" b="1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     背景介绍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8A1AD231-0D87-524C-BA61-64AF694E7D01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框架 6">
            <a:extLst>
              <a:ext uri="{FF2B5EF4-FFF2-40B4-BE49-F238E27FC236}">
                <a16:creationId xmlns:a16="http://schemas.microsoft.com/office/drawing/2014/main" id="{BF4976BA-4517-7142-B2C5-D5FFBA2D37B0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002B754-B0B8-9B46-A43C-25A506B7FBAB}"/>
              </a:ext>
            </a:extLst>
          </p:cNvPr>
          <p:cNvSpPr/>
          <p:nvPr/>
        </p:nvSpPr>
        <p:spPr>
          <a:xfrm>
            <a:off x="6361724" y="2824981"/>
            <a:ext cx="3998517" cy="167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“马上要换寝室了，但是有好多东西要搬运啊，有好多闲置的东西扔掉太可惜，留着也用不上。”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</a:t>
            </a:r>
            <a:r>
              <a:rPr lang="zh-CN" alt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在朵朵上联系买家也太难受了，同时要加好几个人微信，也经常忘了去备注哪些已经卖出去了。</a:t>
            </a:r>
            <a:r>
              <a:rPr lang="en-US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142ACEF6-123D-EE44-9D2E-567FEEC7D3DD}"/>
              </a:ext>
            </a:extLst>
          </p:cNvPr>
          <p:cNvSpPr/>
          <p:nvPr/>
        </p:nvSpPr>
        <p:spPr>
          <a:xfrm rot="5400000">
            <a:off x="6904829" y="1506218"/>
            <a:ext cx="3043759" cy="4575347"/>
          </a:xfrm>
          <a:prstGeom prst="roundRect">
            <a:avLst>
              <a:gd name="adj" fmla="val 9690"/>
            </a:avLst>
          </a:prstGeom>
          <a:noFill/>
          <a:ln w="28575">
            <a:gradFill>
              <a:gsLst>
                <a:gs pos="0">
                  <a:srgbClr val="E199ED">
                    <a:alpha val="99000"/>
                    <a:lumMod val="88000"/>
                    <a:lumOff val="12000"/>
                  </a:srgbClr>
                </a:gs>
                <a:gs pos="74000">
                  <a:schemeClr val="accent1">
                    <a:lumMod val="94000"/>
                    <a:lumOff val="6000"/>
                  </a:schemeClr>
                </a:gs>
                <a:gs pos="83000">
                  <a:schemeClr val="accent1">
                    <a:lumMod val="80000"/>
                  </a:schemeClr>
                </a:gs>
                <a:gs pos="88500">
                  <a:srgbClr val="2051C0"/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</a:ln>
          <a:effectLst>
            <a:outerShdw blurRad="381000" dist="50800" dir="5400000" algn="ctr" rotWithShape="0">
              <a:srgbClr val="000000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AEE639D-0098-D043-8986-BA31F35E39C2}"/>
              </a:ext>
            </a:extLst>
          </p:cNvPr>
          <p:cNvGrpSpPr/>
          <p:nvPr/>
        </p:nvGrpSpPr>
        <p:grpSpPr>
          <a:xfrm rot="10800000" flipV="1">
            <a:off x="6137232" y="1632293"/>
            <a:ext cx="3262422" cy="829742"/>
            <a:chOff x="7548365" y="2904803"/>
            <a:chExt cx="3386332" cy="396492"/>
          </a:xfrm>
        </p:grpSpPr>
        <p:sp>
          <p:nvSpPr>
            <p:cNvPr id="44" name="圆角矩形 43">
              <a:extLst>
                <a:ext uri="{FF2B5EF4-FFF2-40B4-BE49-F238E27FC236}">
                  <a16:creationId xmlns:a16="http://schemas.microsoft.com/office/drawing/2014/main" id="{F2991C7C-7128-264E-B170-C673BFC06A9D}"/>
                </a:ext>
              </a:extLst>
            </p:cNvPr>
            <p:cNvSpPr/>
            <p:nvPr/>
          </p:nvSpPr>
          <p:spPr>
            <a:xfrm>
              <a:off x="7548365" y="2904803"/>
              <a:ext cx="3386332" cy="39649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199ED"/>
                </a:gs>
                <a:gs pos="0">
                  <a:srgbClr val="0D47DE"/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outerShdw blurRad="317500" dist="38100" dir="2700000" algn="tl" rotWithShape="0">
                <a:prstClr val="black">
                  <a:alpha val="64000"/>
                </a:prstClr>
              </a:outerShdw>
            </a:effectLst>
            <a:scene3d>
              <a:camera prst="orthographicFront"/>
              <a:lightRig rig="glow" dir="t"/>
            </a:scene3d>
            <a:sp3d>
              <a:bevelT w="25400" h="25400"/>
            </a:sp3d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93E9A4E2-0BE6-5D4C-BBE2-575E05B223F7}"/>
                </a:ext>
              </a:extLst>
            </p:cNvPr>
            <p:cNvSpPr txBox="1"/>
            <p:nvPr/>
          </p:nvSpPr>
          <p:spPr>
            <a:xfrm>
              <a:off x="7769913" y="3010607"/>
              <a:ext cx="2943237" cy="17648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ctr">
                <a:defRPr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宋体" charset="0"/>
                </a:defRPr>
              </a:lvl1pPr>
            </a:lstStyle>
            <a:p>
              <a:r>
                <a:rPr lang="zh-CN" altLang="en-US" dirty="0"/>
                <a:t>有闲置却无处售卖的无奈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D05E2ED-F240-5B49-9581-DC1E51DB11CD}"/>
              </a:ext>
            </a:extLst>
          </p:cNvPr>
          <p:cNvGrpSpPr/>
          <p:nvPr/>
        </p:nvGrpSpPr>
        <p:grpSpPr>
          <a:xfrm>
            <a:off x="1233165" y="2462035"/>
            <a:ext cx="3669101" cy="2200617"/>
            <a:chOff x="1233165" y="2462035"/>
            <a:chExt cx="3669101" cy="2200617"/>
          </a:xfrm>
        </p:grpSpPr>
        <p:sp>
          <p:nvSpPr>
            <p:cNvPr id="13" name="圆角矩形 12">
              <a:extLst>
                <a:ext uri="{FF2B5EF4-FFF2-40B4-BE49-F238E27FC236}">
                  <a16:creationId xmlns:a16="http://schemas.microsoft.com/office/drawing/2014/main" id="{444AD126-5E9B-224F-A57B-A5DA270FA089}"/>
                </a:ext>
              </a:extLst>
            </p:cNvPr>
            <p:cNvSpPr/>
            <p:nvPr/>
          </p:nvSpPr>
          <p:spPr>
            <a:xfrm rot="16200000" flipV="1">
              <a:off x="1967407" y="1727793"/>
              <a:ext cx="2200617" cy="3669101"/>
            </a:xfrm>
            <a:prstGeom prst="roundRect">
              <a:avLst>
                <a:gd name="adj" fmla="val 7315"/>
              </a:avLst>
            </a:prstGeom>
            <a:gradFill flip="none" rotWithShape="1">
              <a:gsLst>
                <a:gs pos="97000">
                  <a:srgbClr val="00B0F0">
                    <a:lumMod val="60000"/>
                    <a:lumOff val="40000"/>
                  </a:srgbClr>
                </a:gs>
                <a:gs pos="5000">
                  <a:srgbClr val="443CB2">
                    <a:lumMod val="92000"/>
                  </a:srgbClr>
                </a:gs>
                <a:gs pos="32000">
                  <a:srgbClr val="443CB2">
                    <a:lumMod val="82000"/>
                    <a:lumOff val="18000"/>
                  </a:srgbClr>
                </a:gs>
              </a:gsLst>
              <a:lin ang="5400000" scaled="1"/>
              <a:tileRect/>
            </a:gradFill>
            <a:effectLst>
              <a:outerShdw blurRad="596900" dir="5400000" sx="78000" sy="78000" algn="ctr" rotWithShape="0">
                <a:srgbClr val="000000">
                  <a:alpha val="6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189D9B6-536C-B245-8F0B-06D1880E03FD}"/>
                </a:ext>
              </a:extLst>
            </p:cNvPr>
            <p:cNvSpPr/>
            <p:nvPr/>
          </p:nvSpPr>
          <p:spPr>
            <a:xfrm>
              <a:off x="1479010" y="2629625"/>
              <a:ext cx="3177413" cy="1863712"/>
            </a:xfrm>
            <a:prstGeom prst="rect">
              <a:avLst/>
            </a:prstGeom>
            <a:gradFill>
              <a:gsLst>
                <a:gs pos="0">
                  <a:srgbClr val="E199ED">
                    <a:alpha val="99000"/>
                    <a:lumMod val="0"/>
                    <a:lumOff val="100000"/>
                  </a:srgbClr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3A81860F-DE9E-2A44-902C-CC788EBF8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5995" y="2796850"/>
              <a:ext cx="1625600" cy="1625600"/>
            </a:xfrm>
            <a:prstGeom prst="rect">
              <a:avLst/>
            </a:prstGeom>
          </p:spPr>
        </p:pic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5BC10939-D2B5-6549-AD97-C7A6CB066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754" y="2809207"/>
            <a:ext cx="1613243" cy="161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105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AB787F5-03CA-BC43-967E-C68E453B7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D381DA9-5D65-DC47-B040-1F3F54365730}"/>
              </a:ext>
            </a:extLst>
          </p:cNvPr>
          <p:cNvSpPr/>
          <p:nvPr/>
        </p:nvSpPr>
        <p:spPr>
          <a:xfrm>
            <a:off x="900759" y="418191"/>
            <a:ext cx="45034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02/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Product Orientation 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产品定位</a:t>
            </a:r>
            <a:endParaRPr lang="zh-CN" altLang="en-US" sz="2800" b="1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lt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8A1AD231-0D87-524C-BA61-64AF694E7D01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框架 6">
            <a:extLst>
              <a:ext uri="{FF2B5EF4-FFF2-40B4-BE49-F238E27FC236}">
                <a16:creationId xmlns:a16="http://schemas.microsoft.com/office/drawing/2014/main" id="{BF4976BA-4517-7142-B2C5-D5FFBA2D37B0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4407C7F-A26B-1342-9380-A92FCFEB66F1}"/>
              </a:ext>
            </a:extLst>
          </p:cNvPr>
          <p:cNvGrpSpPr/>
          <p:nvPr/>
        </p:nvGrpSpPr>
        <p:grpSpPr>
          <a:xfrm>
            <a:off x="1336775" y="2125862"/>
            <a:ext cx="2072347" cy="650092"/>
            <a:chOff x="1000504" y="1586213"/>
            <a:chExt cx="2494719" cy="650092"/>
          </a:xfrm>
        </p:grpSpPr>
        <p:sp>
          <p:nvSpPr>
            <p:cNvPr id="37" name="圆角矩形 36">
              <a:extLst>
                <a:ext uri="{FF2B5EF4-FFF2-40B4-BE49-F238E27FC236}">
                  <a16:creationId xmlns:a16="http://schemas.microsoft.com/office/drawing/2014/main" id="{CCBE52B3-EA84-F54B-A3AB-BDEEE9D445FA}"/>
                </a:ext>
              </a:extLst>
            </p:cNvPr>
            <p:cNvSpPr/>
            <p:nvPr/>
          </p:nvSpPr>
          <p:spPr>
            <a:xfrm rot="5400000">
              <a:off x="1922818" y="663899"/>
              <a:ext cx="650092" cy="2494719"/>
            </a:xfrm>
            <a:prstGeom prst="roundRect">
              <a:avLst>
                <a:gd name="adj" fmla="val 9690"/>
              </a:avLst>
            </a:prstGeom>
            <a:noFill/>
            <a:ln w="28575">
              <a:gradFill>
                <a:gsLst>
                  <a:gs pos="0">
                    <a:srgbClr val="E199ED">
                      <a:alpha val="99000"/>
                      <a:lumMod val="88000"/>
                      <a:lumOff val="12000"/>
                    </a:srgbClr>
                  </a:gs>
                  <a:gs pos="74000">
                    <a:schemeClr val="accent1">
                      <a:lumMod val="94000"/>
                      <a:lumOff val="6000"/>
                    </a:schemeClr>
                  </a:gs>
                  <a:gs pos="83000">
                    <a:schemeClr val="accent1">
                      <a:lumMod val="80000"/>
                    </a:schemeClr>
                  </a:gs>
                  <a:gs pos="88500">
                    <a:srgbClr val="2051C0"/>
                  </a:gs>
                  <a:gs pos="100000">
                    <a:srgbClr val="0D47DE">
                      <a:lumMod val="73000"/>
                      <a:lumOff val="27000"/>
                    </a:srgbClr>
                  </a:gs>
                </a:gsLst>
                <a:lin ang="5400000" scaled="1"/>
              </a:gradFill>
            </a:ln>
            <a:effectLst>
              <a:outerShdw blurRad="381000" dist="50800" dir="5400000" algn="ctr" rotWithShape="0">
                <a:srgbClr val="000000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EF23C7F3-98B6-0E44-88B7-C7E877CB1275}"/>
                </a:ext>
              </a:extLst>
            </p:cNvPr>
            <p:cNvSpPr txBox="1"/>
            <p:nvPr/>
          </p:nvSpPr>
          <p:spPr>
            <a:xfrm>
              <a:off x="1083366" y="1741981"/>
              <a:ext cx="232404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/>
                <a:t>目标用户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0887990-7955-8049-9FDF-8AB81DE33311}"/>
              </a:ext>
            </a:extLst>
          </p:cNvPr>
          <p:cNvGrpSpPr/>
          <p:nvPr/>
        </p:nvGrpSpPr>
        <p:grpSpPr>
          <a:xfrm>
            <a:off x="1326145" y="3517741"/>
            <a:ext cx="2072347" cy="650092"/>
            <a:chOff x="1000504" y="1586213"/>
            <a:chExt cx="2494719" cy="650092"/>
          </a:xfrm>
        </p:grpSpPr>
        <p:sp>
          <p:nvSpPr>
            <p:cNvPr id="19" name="圆角矩形 18">
              <a:extLst>
                <a:ext uri="{FF2B5EF4-FFF2-40B4-BE49-F238E27FC236}">
                  <a16:creationId xmlns:a16="http://schemas.microsoft.com/office/drawing/2014/main" id="{4F19C881-667D-B942-90CE-4FCAE68DF4FA}"/>
                </a:ext>
              </a:extLst>
            </p:cNvPr>
            <p:cNvSpPr/>
            <p:nvPr/>
          </p:nvSpPr>
          <p:spPr>
            <a:xfrm rot="5400000">
              <a:off x="1922818" y="663899"/>
              <a:ext cx="650092" cy="2494719"/>
            </a:xfrm>
            <a:prstGeom prst="roundRect">
              <a:avLst>
                <a:gd name="adj" fmla="val 9690"/>
              </a:avLst>
            </a:prstGeom>
            <a:noFill/>
            <a:ln w="28575">
              <a:gradFill>
                <a:gsLst>
                  <a:gs pos="0">
                    <a:srgbClr val="E199ED">
                      <a:alpha val="99000"/>
                      <a:lumMod val="88000"/>
                      <a:lumOff val="12000"/>
                    </a:srgbClr>
                  </a:gs>
                  <a:gs pos="74000">
                    <a:schemeClr val="accent1">
                      <a:lumMod val="94000"/>
                      <a:lumOff val="6000"/>
                    </a:schemeClr>
                  </a:gs>
                  <a:gs pos="83000">
                    <a:schemeClr val="accent1">
                      <a:lumMod val="80000"/>
                    </a:schemeClr>
                  </a:gs>
                  <a:gs pos="88500">
                    <a:srgbClr val="2051C0"/>
                  </a:gs>
                  <a:gs pos="100000">
                    <a:srgbClr val="0D47DE">
                      <a:lumMod val="73000"/>
                      <a:lumOff val="27000"/>
                    </a:srgbClr>
                  </a:gs>
                </a:gsLst>
                <a:lin ang="5400000" scaled="1"/>
              </a:gradFill>
            </a:ln>
            <a:effectLst>
              <a:outerShdw blurRad="381000" dist="50800" dir="5400000" algn="ctr" rotWithShape="0">
                <a:srgbClr val="000000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A6857B7-6C9A-C046-97D4-4D04230FB706}"/>
                </a:ext>
              </a:extLst>
            </p:cNvPr>
            <p:cNvSpPr txBox="1"/>
            <p:nvPr/>
          </p:nvSpPr>
          <p:spPr>
            <a:xfrm>
              <a:off x="1083366" y="1741981"/>
              <a:ext cx="232404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/>
                <a:t>主要功能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8C375539-4DC8-B546-AE71-FB9CB76EA30D}"/>
              </a:ext>
            </a:extLst>
          </p:cNvPr>
          <p:cNvGrpSpPr/>
          <p:nvPr/>
        </p:nvGrpSpPr>
        <p:grpSpPr>
          <a:xfrm>
            <a:off x="1324087" y="4909619"/>
            <a:ext cx="2072347" cy="650092"/>
            <a:chOff x="1000504" y="1586213"/>
            <a:chExt cx="2494719" cy="650092"/>
          </a:xfrm>
        </p:grpSpPr>
        <p:sp>
          <p:nvSpPr>
            <p:cNvPr id="35" name="圆角矩形 34">
              <a:extLst>
                <a:ext uri="{FF2B5EF4-FFF2-40B4-BE49-F238E27FC236}">
                  <a16:creationId xmlns:a16="http://schemas.microsoft.com/office/drawing/2014/main" id="{66B31190-D073-0046-86DE-B9FCBF0029CA}"/>
                </a:ext>
              </a:extLst>
            </p:cNvPr>
            <p:cNvSpPr/>
            <p:nvPr/>
          </p:nvSpPr>
          <p:spPr>
            <a:xfrm rot="5400000">
              <a:off x="1922818" y="663899"/>
              <a:ext cx="650092" cy="2494719"/>
            </a:xfrm>
            <a:prstGeom prst="roundRect">
              <a:avLst>
                <a:gd name="adj" fmla="val 9690"/>
              </a:avLst>
            </a:prstGeom>
            <a:noFill/>
            <a:ln w="28575">
              <a:gradFill>
                <a:gsLst>
                  <a:gs pos="0">
                    <a:srgbClr val="E199ED">
                      <a:alpha val="99000"/>
                      <a:lumMod val="88000"/>
                      <a:lumOff val="12000"/>
                    </a:srgbClr>
                  </a:gs>
                  <a:gs pos="74000">
                    <a:schemeClr val="accent1">
                      <a:lumMod val="94000"/>
                      <a:lumOff val="6000"/>
                    </a:schemeClr>
                  </a:gs>
                  <a:gs pos="83000">
                    <a:schemeClr val="accent1">
                      <a:lumMod val="80000"/>
                    </a:schemeClr>
                  </a:gs>
                  <a:gs pos="88500">
                    <a:srgbClr val="2051C0"/>
                  </a:gs>
                  <a:gs pos="100000">
                    <a:srgbClr val="0D47DE">
                      <a:lumMod val="73000"/>
                      <a:lumOff val="27000"/>
                    </a:srgbClr>
                  </a:gs>
                </a:gsLst>
                <a:lin ang="5400000" scaled="1"/>
              </a:gradFill>
            </a:ln>
            <a:effectLst>
              <a:outerShdw blurRad="381000" dist="50800" dir="5400000" algn="ctr" rotWithShape="0">
                <a:srgbClr val="000000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8494F9E0-6606-9740-A4D5-38B2835C8746}"/>
                </a:ext>
              </a:extLst>
            </p:cNvPr>
            <p:cNvSpPr txBox="1"/>
            <p:nvPr/>
          </p:nvSpPr>
          <p:spPr>
            <a:xfrm>
              <a:off x="1083366" y="1741981"/>
              <a:ext cx="232404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/>
                <a:t>产品特色</a:t>
              </a:r>
            </a:p>
          </p:txBody>
        </p:sp>
      </p:grpSp>
      <p:sp>
        <p:nvSpPr>
          <p:cNvPr id="54" name="文本框 53">
            <a:extLst>
              <a:ext uri="{FF2B5EF4-FFF2-40B4-BE49-F238E27FC236}">
                <a16:creationId xmlns:a16="http://schemas.microsoft.com/office/drawing/2014/main" id="{FA35E294-16C9-3241-A1A5-DE5D74B00376}"/>
              </a:ext>
            </a:extLst>
          </p:cNvPr>
          <p:cNvSpPr txBox="1"/>
          <p:nvPr/>
        </p:nvSpPr>
        <p:spPr>
          <a:xfrm>
            <a:off x="3824418" y="2191848"/>
            <a:ext cx="3351528" cy="37741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浙大有买卖二手产品需求的学生群体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6EC1895-0AF3-4540-938E-06ECD2E95466}"/>
              </a:ext>
            </a:extLst>
          </p:cNvPr>
          <p:cNvSpPr txBox="1"/>
          <p:nvPr/>
        </p:nvSpPr>
        <p:spPr>
          <a:xfrm>
            <a:off x="3819388" y="3467257"/>
            <a:ext cx="5032322" cy="70057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通过浙大校园范围内买卖二手产品信息的流通，提供一个信息明确、交易透明的交易平台。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2114652A-4DFB-BD43-B209-526B54775B9A}"/>
              </a:ext>
            </a:extLst>
          </p:cNvPr>
          <p:cNvSpPr txBox="1"/>
          <p:nvPr/>
        </p:nvSpPr>
        <p:spPr>
          <a:xfrm>
            <a:off x="8851710" y="2374235"/>
            <a:ext cx="2072348" cy="37741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F350AD3-765E-437F-A5FB-F74804D0F313}"/>
              </a:ext>
            </a:extLst>
          </p:cNvPr>
          <p:cNvSpPr txBox="1"/>
          <p:nvPr/>
        </p:nvSpPr>
        <p:spPr>
          <a:xfrm>
            <a:off x="3819387" y="4435406"/>
            <a:ext cx="7525945" cy="167007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en-US" altLang="zh-CN" dirty="0"/>
              <a:t>1 </a:t>
            </a:r>
            <a:r>
              <a:rPr lang="zh-CN" altLang="en-US" dirty="0"/>
              <a:t>搜索方式分两块：出售</a:t>
            </a:r>
            <a:r>
              <a:rPr lang="en-US" altLang="zh-CN" dirty="0"/>
              <a:t>&amp;</a:t>
            </a:r>
            <a:r>
              <a:rPr lang="zh-CN" altLang="en-US" dirty="0"/>
              <a:t>求购</a:t>
            </a:r>
          </a:p>
          <a:p>
            <a:r>
              <a:rPr lang="en-US" altLang="zh-CN" dirty="0"/>
              <a:t>2 </a:t>
            </a:r>
            <a:r>
              <a:rPr lang="zh-CN" altLang="en-US" dirty="0"/>
              <a:t>价格标注：给予同类型二手产品推荐价格，加入买家还价机制</a:t>
            </a:r>
          </a:p>
          <a:p>
            <a:r>
              <a:rPr lang="en-US" altLang="zh-CN" dirty="0"/>
              <a:t>3 </a:t>
            </a:r>
            <a:r>
              <a:rPr lang="zh-CN" altLang="en-US" dirty="0"/>
              <a:t>配送方式：自提</a:t>
            </a:r>
            <a:r>
              <a:rPr lang="en-US" altLang="zh-CN" dirty="0"/>
              <a:t>/</a:t>
            </a:r>
            <a:r>
              <a:rPr lang="zh-CN" altLang="en-US" dirty="0"/>
              <a:t>配送</a:t>
            </a:r>
            <a:r>
              <a:rPr lang="en-US" altLang="zh-CN" dirty="0"/>
              <a:t>/</a:t>
            </a:r>
            <a:r>
              <a:rPr lang="zh-CN" altLang="en-US" dirty="0"/>
              <a:t>面交</a:t>
            </a:r>
          </a:p>
          <a:p>
            <a:r>
              <a:rPr lang="en-US" altLang="zh-CN" dirty="0"/>
              <a:t>4 </a:t>
            </a:r>
            <a:r>
              <a:rPr lang="zh-CN" altLang="en-US" dirty="0"/>
              <a:t>双向关注：由传统单方面关注变为双向关注，后续推送对方买</a:t>
            </a:r>
            <a:r>
              <a:rPr lang="en-US" altLang="zh-CN" dirty="0"/>
              <a:t>/</a:t>
            </a:r>
            <a:r>
              <a:rPr lang="zh-CN" altLang="en-US" dirty="0"/>
              <a:t>卖信息</a:t>
            </a:r>
          </a:p>
          <a:p>
            <a:r>
              <a:rPr lang="en-US" altLang="zh-CN" dirty="0"/>
              <a:t>5 </a:t>
            </a:r>
            <a:r>
              <a:rPr lang="zh-CN" altLang="en-US" dirty="0"/>
              <a:t>统一身份认证登录，保障用户均为浙大学子</a:t>
            </a:r>
          </a:p>
        </p:txBody>
      </p:sp>
    </p:spTree>
    <p:extLst>
      <p:ext uri="{BB962C8B-B14F-4D97-AF65-F5344CB8AC3E}">
        <p14:creationId xmlns:p14="http://schemas.microsoft.com/office/powerpoint/2010/main" val="3364047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FF1C54D-E04E-4B3D-9747-9513C4995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469" y="1191443"/>
            <a:ext cx="8780015" cy="5440583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E349A43-9981-AA42-B9A1-FCE7DE6E4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4032"/>
            <a:ext cx="12191999" cy="1729696"/>
          </a:xfrm>
          <a:prstGeom prst="rect">
            <a:avLst/>
          </a:prstGeom>
        </p:spPr>
      </p:pic>
      <p:sp>
        <p:nvSpPr>
          <p:cNvPr id="18" name="框架 17">
            <a:extLst>
              <a:ext uri="{FF2B5EF4-FFF2-40B4-BE49-F238E27FC236}">
                <a16:creationId xmlns:a16="http://schemas.microsoft.com/office/drawing/2014/main" id="{802BA6DB-8B4E-AA44-AA21-85E88A0B15B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6" name="圆角矩形 95">
            <a:extLst>
              <a:ext uri="{FF2B5EF4-FFF2-40B4-BE49-F238E27FC236}">
                <a16:creationId xmlns:a16="http://schemas.microsoft.com/office/drawing/2014/main" id="{B54B0411-E6B3-8D49-B7EF-B89F4E463855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F2936EE-ABE3-4342-AFC0-47DCB853994E}"/>
              </a:ext>
            </a:extLst>
          </p:cNvPr>
          <p:cNvSpPr/>
          <p:nvPr/>
        </p:nvSpPr>
        <p:spPr>
          <a:xfrm>
            <a:off x="589307" y="5494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314A7B2-29BD-834C-A9C6-9B0646C6FE0B}"/>
              </a:ext>
            </a:extLst>
          </p:cNvPr>
          <p:cNvSpPr/>
          <p:nvPr/>
        </p:nvSpPr>
        <p:spPr>
          <a:xfrm>
            <a:off x="911645" y="426346"/>
            <a:ext cx="585091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03/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Mind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Map 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思维导图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A13ED4-13BA-2640-8BE7-E4317D221667}"/>
              </a:ext>
            </a:extLst>
          </p:cNvPr>
          <p:cNvSpPr/>
          <p:nvPr/>
        </p:nvSpPr>
        <p:spPr>
          <a:xfrm>
            <a:off x="586989" y="555869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648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B3D37579-C609-1F4A-89F4-5F891F02BB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88"/>
          <a:stretch/>
        </p:blipFill>
        <p:spPr>
          <a:xfrm>
            <a:off x="1" y="0"/>
            <a:ext cx="12237465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4B6C8ABF-F6CB-2247-B78C-B5AF3BE72923}"/>
              </a:ext>
            </a:extLst>
          </p:cNvPr>
          <p:cNvSpPr/>
          <p:nvPr/>
        </p:nvSpPr>
        <p:spPr>
          <a:xfrm>
            <a:off x="319191" y="331075"/>
            <a:ext cx="11599082" cy="6195849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框架 3">
            <a:extLst>
              <a:ext uri="{FF2B5EF4-FFF2-40B4-BE49-F238E27FC236}">
                <a16:creationId xmlns:a16="http://schemas.microsoft.com/office/drawing/2014/main" id="{44479137-444C-6D4A-B86A-668577392C55}"/>
              </a:ext>
            </a:extLst>
          </p:cNvPr>
          <p:cNvSpPr/>
          <p:nvPr/>
        </p:nvSpPr>
        <p:spPr>
          <a:xfrm>
            <a:off x="0" y="0"/>
            <a:ext cx="12237465" cy="6858000"/>
          </a:xfrm>
          <a:prstGeom prst="frame">
            <a:avLst>
              <a:gd name="adj1" fmla="val 4801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AD634DD-D686-8940-8EA3-3EBBA906F53A}"/>
              </a:ext>
            </a:extLst>
          </p:cNvPr>
          <p:cNvGrpSpPr/>
          <p:nvPr/>
        </p:nvGrpSpPr>
        <p:grpSpPr>
          <a:xfrm>
            <a:off x="11564834" y="513244"/>
            <a:ext cx="145033" cy="437248"/>
            <a:chOff x="3656855" y="3003781"/>
            <a:chExt cx="304398" cy="917704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57825180-5386-C345-B68B-02228E689C27}"/>
                </a:ext>
              </a:extLst>
            </p:cNvPr>
            <p:cNvSpPr/>
            <p:nvPr/>
          </p:nvSpPr>
          <p:spPr>
            <a:xfrm>
              <a:off x="3656855" y="3003781"/>
              <a:ext cx="304398" cy="304398"/>
            </a:xfrm>
            <a:prstGeom prst="ellipse">
              <a:avLst/>
            </a:prstGeom>
            <a:solidFill>
              <a:srgbClr val="E199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B8F084C7-DCF8-F14F-A5E2-AAAD96DA0CF7}"/>
                </a:ext>
              </a:extLst>
            </p:cNvPr>
            <p:cNvSpPr/>
            <p:nvPr/>
          </p:nvSpPr>
          <p:spPr>
            <a:xfrm>
              <a:off x="3656855" y="3617087"/>
              <a:ext cx="304398" cy="304398"/>
            </a:xfrm>
            <a:prstGeom prst="ellipse">
              <a:avLst/>
            </a:prstGeom>
            <a:solidFill>
              <a:srgbClr val="54BE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AAED1142-474B-6D4C-A76A-FE64899514AD}"/>
              </a:ext>
            </a:extLst>
          </p:cNvPr>
          <p:cNvSpPr/>
          <p:nvPr/>
        </p:nvSpPr>
        <p:spPr>
          <a:xfrm>
            <a:off x="2709302" y="2961002"/>
            <a:ext cx="677693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66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APP</a:t>
            </a:r>
            <a:r>
              <a:rPr lang="zh-CN" altLang="en-US" sz="66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设计</a:t>
            </a:r>
            <a:endParaRPr lang="en-US" altLang="zh-CN" sz="66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lt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14B816A0-D51A-074D-B8AF-C21098614E63}"/>
              </a:ext>
            </a:extLst>
          </p:cNvPr>
          <p:cNvSpPr/>
          <p:nvPr/>
        </p:nvSpPr>
        <p:spPr>
          <a:xfrm rot="16200000">
            <a:off x="9722894" y="3151519"/>
            <a:ext cx="702947" cy="269056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effectLst>
            <a:outerShdw blurRad="596900" dir="5400000" sx="101000" sy="101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59260AD8-1170-C54D-BABE-B875901F4D50}"/>
              </a:ext>
            </a:extLst>
          </p:cNvPr>
          <p:cNvSpPr/>
          <p:nvPr/>
        </p:nvSpPr>
        <p:spPr>
          <a:xfrm rot="16200000">
            <a:off x="1947976" y="2811990"/>
            <a:ext cx="702947" cy="269056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effectLst>
            <a:outerShdw blurRad="596900" dir="5400000" sx="101000" sy="101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7DFFB83C-89C9-2540-93DF-3850A4C6B516}"/>
              </a:ext>
            </a:extLst>
          </p:cNvPr>
          <p:cNvSpPr/>
          <p:nvPr/>
        </p:nvSpPr>
        <p:spPr>
          <a:xfrm rot="5430017">
            <a:off x="4838219" y="-563771"/>
            <a:ext cx="2447846" cy="7780573"/>
          </a:xfrm>
          <a:prstGeom prst="roundRect">
            <a:avLst>
              <a:gd name="adj" fmla="val 9690"/>
            </a:avLst>
          </a:prstGeom>
          <a:noFill/>
          <a:ln w="28575">
            <a:gradFill>
              <a:gsLst>
                <a:gs pos="0">
                  <a:srgbClr val="E199ED">
                    <a:alpha val="99000"/>
                    <a:lumMod val="88000"/>
                    <a:lumOff val="12000"/>
                  </a:srgbClr>
                </a:gs>
                <a:gs pos="74000">
                  <a:schemeClr val="accent1">
                    <a:lumMod val="94000"/>
                    <a:lumOff val="6000"/>
                  </a:schemeClr>
                </a:gs>
                <a:gs pos="83000">
                  <a:schemeClr val="accent1">
                    <a:lumMod val="80000"/>
                  </a:schemeClr>
                </a:gs>
                <a:gs pos="88500">
                  <a:srgbClr val="2051C0"/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AD114CEF-3833-B84F-A31C-B07F2DE9F252}"/>
              </a:ext>
            </a:extLst>
          </p:cNvPr>
          <p:cNvSpPr/>
          <p:nvPr/>
        </p:nvSpPr>
        <p:spPr>
          <a:xfrm rot="5430017">
            <a:off x="5107273" y="-264268"/>
            <a:ext cx="2447846" cy="7780573"/>
          </a:xfrm>
          <a:prstGeom prst="roundRect">
            <a:avLst>
              <a:gd name="adj" fmla="val 9690"/>
            </a:avLst>
          </a:prstGeom>
          <a:noFill/>
          <a:ln w="28575">
            <a:gradFill>
              <a:gsLst>
                <a:gs pos="0">
                  <a:srgbClr val="E199ED">
                    <a:alpha val="99000"/>
                    <a:lumMod val="88000"/>
                    <a:lumOff val="12000"/>
                  </a:srgbClr>
                </a:gs>
                <a:gs pos="74000">
                  <a:schemeClr val="accent1">
                    <a:lumMod val="94000"/>
                    <a:lumOff val="6000"/>
                  </a:schemeClr>
                </a:gs>
                <a:gs pos="83000">
                  <a:schemeClr val="accent1">
                    <a:lumMod val="80000"/>
                  </a:schemeClr>
                </a:gs>
                <a:gs pos="88500">
                  <a:srgbClr val="2051C0"/>
                </a:gs>
                <a:gs pos="100000">
                  <a:srgbClr val="0D47DE">
                    <a:lumMod val="73000"/>
                    <a:lumOff val="27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DC31D27E-4B27-5843-B22E-03FD37895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900" y="3799439"/>
            <a:ext cx="1939028" cy="1750511"/>
          </a:xfrm>
          <a:prstGeom prst="rect">
            <a:avLst/>
          </a:prstGeom>
        </p:spPr>
      </p:pic>
      <p:grpSp>
        <p:nvGrpSpPr>
          <p:cNvPr id="34" name="组合 33">
            <a:extLst>
              <a:ext uri="{FF2B5EF4-FFF2-40B4-BE49-F238E27FC236}">
                <a16:creationId xmlns:a16="http://schemas.microsoft.com/office/drawing/2014/main" id="{4B3CB604-3B04-8249-907F-F1CE1700EEDA}"/>
              </a:ext>
            </a:extLst>
          </p:cNvPr>
          <p:cNvGrpSpPr/>
          <p:nvPr/>
        </p:nvGrpSpPr>
        <p:grpSpPr>
          <a:xfrm>
            <a:off x="5397062" y="2391005"/>
            <a:ext cx="1752604" cy="117566"/>
            <a:chOff x="7548365" y="2904803"/>
            <a:chExt cx="3386332" cy="396492"/>
          </a:xfrm>
        </p:grpSpPr>
        <p:sp>
          <p:nvSpPr>
            <p:cNvPr id="35" name="圆角矩形 34">
              <a:extLst>
                <a:ext uri="{FF2B5EF4-FFF2-40B4-BE49-F238E27FC236}">
                  <a16:creationId xmlns:a16="http://schemas.microsoft.com/office/drawing/2014/main" id="{F5F74D8B-3E29-214E-BE74-126AA5BC2533}"/>
                </a:ext>
              </a:extLst>
            </p:cNvPr>
            <p:cNvSpPr/>
            <p:nvPr/>
          </p:nvSpPr>
          <p:spPr>
            <a:xfrm>
              <a:off x="7548365" y="2904803"/>
              <a:ext cx="3386332" cy="396492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199ED"/>
                </a:gs>
                <a:gs pos="0">
                  <a:srgbClr val="0D47DE"/>
                </a:gs>
              </a:gsLst>
              <a:lin ang="27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outerShdw blurRad="317500" dist="38100" dir="2700000" algn="tl" rotWithShape="0">
                <a:prstClr val="black">
                  <a:alpha val="64000"/>
                </a:prstClr>
              </a:outerShdw>
            </a:effectLst>
            <a:scene3d>
              <a:camera prst="orthographicFront"/>
              <a:lightRig rig="glow" dir="t"/>
            </a:scene3d>
            <a:sp3d>
              <a:bevelT w="25400" h="25400"/>
            </a:sp3d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1E49F15-D628-CF45-97B9-CDD5C36BFA47}"/>
                </a:ext>
              </a:extLst>
            </p:cNvPr>
            <p:cNvSpPr txBox="1"/>
            <p:nvPr/>
          </p:nvSpPr>
          <p:spPr>
            <a:xfrm>
              <a:off x="7934561" y="2923994"/>
              <a:ext cx="2614565" cy="3497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2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767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CED0B5E-7D11-45CC-9B0A-3358EAB87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05" y="1811341"/>
            <a:ext cx="2788005" cy="474730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FE68306-CF74-44E1-ABA0-26ED577C6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6853" y="1801603"/>
            <a:ext cx="3319279" cy="475704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E349A43-9981-AA42-B9A1-FCE7DE6E4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-4032"/>
            <a:ext cx="12191999" cy="1729696"/>
          </a:xfrm>
          <a:prstGeom prst="rect">
            <a:avLst/>
          </a:prstGeom>
        </p:spPr>
      </p:pic>
      <p:sp>
        <p:nvSpPr>
          <p:cNvPr id="18" name="框架 17">
            <a:extLst>
              <a:ext uri="{FF2B5EF4-FFF2-40B4-BE49-F238E27FC236}">
                <a16:creationId xmlns:a16="http://schemas.microsoft.com/office/drawing/2014/main" id="{802BA6DB-8B4E-AA44-AA21-85E88A0B15B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6" name="圆角矩形 95">
            <a:extLst>
              <a:ext uri="{FF2B5EF4-FFF2-40B4-BE49-F238E27FC236}">
                <a16:creationId xmlns:a16="http://schemas.microsoft.com/office/drawing/2014/main" id="{B54B0411-E6B3-8D49-B7EF-B89F4E463855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F2936EE-ABE3-4342-AFC0-47DCB853994E}"/>
              </a:ext>
            </a:extLst>
          </p:cNvPr>
          <p:cNvSpPr/>
          <p:nvPr/>
        </p:nvSpPr>
        <p:spPr>
          <a:xfrm>
            <a:off x="589307" y="5494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314A7B2-29BD-834C-A9C6-9B0646C6FE0B}"/>
              </a:ext>
            </a:extLst>
          </p:cNvPr>
          <p:cNvSpPr/>
          <p:nvPr/>
        </p:nvSpPr>
        <p:spPr>
          <a:xfrm>
            <a:off x="911645" y="426346"/>
            <a:ext cx="585091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04/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Information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Architecture 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设计理念架构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A13ED4-13BA-2640-8BE7-E4317D221667}"/>
              </a:ext>
            </a:extLst>
          </p:cNvPr>
          <p:cNvSpPr/>
          <p:nvPr/>
        </p:nvSpPr>
        <p:spPr>
          <a:xfrm>
            <a:off x="586989" y="555869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8D30BA3-44C7-4566-82D2-ED7581BF46FB}"/>
              </a:ext>
            </a:extLst>
          </p:cNvPr>
          <p:cNvGrpSpPr/>
          <p:nvPr/>
        </p:nvGrpSpPr>
        <p:grpSpPr>
          <a:xfrm>
            <a:off x="6881666" y="1954417"/>
            <a:ext cx="4335634" cy="485350"/>
            <a:chOff x="1000504" y="1586213"/>
            <a:chExt cx="2494719" cy="650092"/>
          </a:xfrm>
        </p:grpSpPr>
        <p:sp>
          <p:nvSpPr>
            <p:cNvPr id="9" name="圆角矩形 30">
              <a:extLst>
                <a:ext uri="{FF2B5EF4-FFF2-40B4-BE49-F238E27FC236}">
                  <a16:creationId xmlns:a16="http://schemas.microsoft.com/office/drawing/2014/main" id="{7B13E30A-103E-4A07-A804-4EEF11B2C2B4}"/>
                </a:ext>
              </a:extLst>
            </p:cNvPr>
            <p:cNvSpPr/>
            <p:nvPr/>
          </p:nvSpPr>
          <p:spPr>
            <a:xfrm rot="5400000">
              <a:off x="1922818" y="663899"/>
              <a:ext cx="650092" cy="2494719"/>
            </a:xfrm>
            <a:prstGeom prst="roundRect">
              <a:avLst>
                <a:gd name="adj" fmla="val 9690"/>
              </a:avLst>
            </a:prstGeom>
            <a:noFill/>
            <a:ln w="28575">
              <a:gradFill>
                <a:gsLst>
                  <a:gs pos="0">
                    <a:srgbClr val="E199ED">
                      <a:alpha val="99000"/>
                      <a:lumMod val="88000"/>
                      <a:lumOff val="12000"/>
                    </a:srgbClr>
                  </a:gs>
                  <a:gs pos="74000">
                    <a:schemeClr val="accent1">
                      <a:lumMod val="94000"/>
                      <a:lumOff val="6000"/>
                    </a:schemeClr>
                  </a:gs>
                  <a:gs pos="83000">
                    <a:schemeClr val="accent1">
                      <a:lumMod val="80000"/>
                    </a:schemeClr>
                  </a:gs>
                  <a:gs pos="88500">
                    <a:srgbClr val="2051C0"/>
                  </a:gs>
                  <a:gs pos="100000">
                    <a:srgbClr val="0D47DE">
                      <a:lumMod val="73000"/>
                      <a:lumOff val="27000"/>
                    </a:srgbClr>
                  </a:gs>
                </a:gsLst>
                <a:lin ang="5400000" scaled="1"/>
              </a:gradFill>
            </a:ln>
            <a:effectLst>
              <a:outerShdw blurRad="381000" dist="50800" dir="5400000" algn="ctr" rotWithShape="0">
                <a:srgbClr val="000000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6BD7BC6-12F5-4B05-955A-81DA3D39DEF2}"/>
                </a:ext>
              </a:extLst>
            </p:cNvPr>
            <p:cNvSpPr txBox="1"/>
            <p:nvPr/>
          </p:nvSpPr>
          <p:spPr>
            <a:xfrm>
              <a:off x="1085843" y="1694285"/>
              <a:ext cx="2324041" cy="45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rgbClr val="002060"/>
                  </a:solidFill>
                </a:rPr>
                <a:t>搜索便捷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926B836-8244-49C7-A012-DA5B09909143}"/>
              </a:ext>
            </a:extLst>
          </p:cNvPr>
          <p:cNvSpPr txBox="1"/>
          <p:nvPr/>
        </p:nvSpPr>
        <p:spPr>
          <a:xfrm>
            <a:off x="6881667" y="2887461"/>
            <a:ext cx="4554245" cy="2413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浙大校园二手交易平台特点：</a:t>
            </a:r>
            <a:endParaRPr lang="en-US" altLang="zh-CN" sz="1600" b="1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依据朵朵上现有交易有出售和求购即买卖双方的需求，在求是淘上均需呈现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求是淘交易平台特色：</a:t>
            </a:r>
            <a:endParaRPr lang="en-US" altLang="zh-CN" sz="16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在底部导航栏增加求购模块，分区清晰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出售和求购均配备搜索框，可进行对应需求的项目检索，需求分类明确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DA8372C-53FF-42A6-A486-4B79276457E2}"/>
              </a:ext>
            </a:extLst>
          </p:cNvPr>
          <p:cNvSpPr txBox="1"/>
          <p:nvPr/>
        </p:nvSpPr>
        <p:spPr>
          <a:xfrm>
            <a:off x="6881667" y="5574129"/>
            <a:ext cx="2902998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accent1">
                    <a:lumMod val="75000"/>
                  </a:schemeClr>
                </a:solidFill>
                <a:latin typeface="方正细金陵简体" panose="02000000000000000000" pitchFamily="2" charset="-122"/>
                <a:ea typeface="方正细金陵简体" panose="02000000000000000000" pitchFamily="2" charset="-122"/>
              </a:rPr>
              <a:t>鼓励卖家流通二手物品</a:t>
            </a:r>
            <a:endParaRPr lang="en-US" altLang="zh-CN" sz="1600" dirty="0">
              <a:solidFill>
                <a:schemeClr val="accent1">
                  <a:lumMod val="75000"/>
                </a:schemeClr>
              </a:solidFill>
              <a:latin typeface="方正细金陵简体" panose="02000000000000000000" pitchFamily="2" charset="-122"/>
              <a:ea typeface="方正细金陵简体" panose="02000000000000000000" pitchFamily="2" charset="-122"/>
            </a:endParaRPr>
          </a:p>
          <a:p>
            <a:pPr algn="ctr"/>
            <a:r>
              <a:rPr lang="zh-CN" altLang="en-US" sz="1600" dirty="0">
                <a:solidFill>
                  <a:schemeClr val="accent1">
                    <a:lumMod val="75000"/>
                  </a:schemeClr>
                </a:solidFill>
                <a:latin typeface="方正细金陵简体" panose="02000000000000000000" pitchFamily="2" charset="-122"/>
                <a:ea typeface="方正细金陵简体" panose="02000000000000000000" pitchFamily="2" charset="-122"/>
              </a:rPr>
              <a:t>获取市场需求</a:t>
            </a:r>
            <a:endParaRPr lang="en-US" altLang="zh-CN" sz="1600" dirty="0">
              <a:solidFill>
                <a:schemeClr val="accent1">
                  <a:lumMod val="75000"/>
                </a:schemeClr>
              </a:solidFill>
              <a:latin typeface="方正细金陵简体" panose="02000000000000000000" pitchFamily="2" charset="-122"/>
              <a:ea typeface="方正细金陵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1199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0DD8203-023B-41C2-B531-0F1A8AC95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313" y="1628062"/>
            <a:ext cx="2915825" cy="506072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E349A43-9981-AA42-B9A1-FCE7DE6E4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8628"/>
            <a:ext cx="12191999" cy="1729696"/>
          </a:xfrm>
          <a:prstGeom prst="rect">
            <a:avLst/>
          </a:prstGeom>
        </p:spPr>
      </p:pic>
      <p:sp>
        <p:nvSpPr>
          <p:cNvPr id="18" name="框架 17">
            <a:extLst>
              <a:ext uri="{FF2B5EF4-FFF2-40B4-BE49-F238E27FC236}">
                <a16:creationId xmlns:a16="http://schemas.microsoft.com/office/drawing/2014/main" id="{802BA6DB-8B4E-AA44-AA21-85E88A0B15B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6" name="圆角矩形 95">
            <a:extLst>
              <a:ext uri="{FF2B5EF4-FFF2-40B4-BE49-F238E27FC236}">
                <a16:creationId xmlns:a16="http://schemas.microsoft.com/office/drawing/2014/main" id="{B54B0411-E6B3-8D49-B7EF-B89F4E463855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F2936EE-ABE3-4342-AFC0-47DCB853994E}"/>
              </a:ext>
            </a:extLst>
          </p:cNvPr>
          <p:cNvSpPr/>
          <p:nvPr/>
        </p:nvSpPr>
        <p:spPr>
          <a:xfrm>
            <a:off x="589307" y="5494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314A7B2-29BD-834C-A9C6-9B0646C6FE0B}"/>
              </a:ext>
            </a:extLst>
          </p:cNvPr>
          <p:cNvSpPr/>
          <p:nvPr/>
        </p:nvSpPr>
        <p:spPr>
          <a:xfrm>
            <a:off x="911645" y="426346"/>
            <a:ext cx="585091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04/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Information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Architecture 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设计理念架构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A13ED4-13BA-2640-8BE7-E4317D221667}"/>
              </a:ext>
            </a:extLst>
          </p:cNvPr>
          <p:cNvSpPr/>
          <p:nvPr/>
        </p:nvSpPr>
        <p:spPr>
          <a:xfrm>
            <a:off x="586989" y="555869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8D30BA3-44C7-4566-82D2-ED7581BF46FB}"/>
              </a:ext>
            </a:extLst>
          </p:cNvPr>
          <p:cNvGrpSpPr/>
          <p:nvPr/>
        </p:nvGrpSpPr>
        <p:grpSpPr>
          <a:xfrm>
            <a:off x="5947688" y="1999553"/>
            <a:ext cx="4335634" cy="485350"/>
            <a:chOff x="1000504" y="1586213"/>
            <a:chExt cx="2494719" cy="650092"/>
          </a:xfrm>
        </p:grpSpPr>
        <p:sp>
          <p:nvSpPr>
            <p:cNvPr id="9" name="圆角矩形 30">
              <a:extLst>
                <a:ext uri="{FF2B5EF4-FFF2-40B4-BE49-F238E27FC236}">
                  <a16:creationId xmlns:a16="http://schemas.microsoft.com/office/drawing/2014/main" id="{7B13E30A-103E-4A07-A804-4EEF11B2C2B4}"/>
                </a:ext>
              </a:extLst>
            </p:cNvPr>
            <p:cNvSpPr/>
            <p:nvPr/>
          </p:nvSpPr>
          <p:spPr>
            <a:xfrm rot="5400000">
              <a:off x="1922818" y="663899"/>
              <a:ext cx="650092" cy="2494719"/>
            </a:xfrm>
            <a:prstGeom prst="roundRect">
              <a:avLst>
                <a:gd name="adj" fmla="val 9690"/>
              </a:avLst>
            </a:prstGeom>
            <a:noFill/>
            <a:ln w="28575">
              <a:gradFill>
                <a:gsLst>
                  <a:gs pos="0">
                    <a:srgbClr val="E199ED">
                      <a:alpha val="99000"/>
                      <a:lumMod val="88000"/>
                      <a:lumOff val="12000"/>
                    </a:srgbClr>
                  </a:gs>
                  <a:gs pos="74000">
                    <a:schemeClr val="accent1">
                      <a:lumMod val="94000"/>
                      <a:lumOff val="6000"/>
                    </a:schemeClr>
                  </a:gs>
                  <a:gs pos="83000">
                    <a:schemeClr val="accent1">
                      <a:lumMod val="80000"/>
                    </a:schemeClr>
                  </a:gs>
                  <a:gs pos="88500">
                    <a:srgbClr val="2051C0"/>
                  </a:gs>
                  <a:gs pos="100000">
                    <a:srgbClr val="0D47DE">
                      <a:lumMod val="73000"/>
                      <a:lumOff val="27000"/>
                    </a:srgbClr>
                  </a:gs>
                </a:gsLst>
                <a:lin ang="5400000" scaled="1"/>
              </a:gradFill>
            </a:ln>
            <a:effectLst>
              <a:outerShdw blurRad="381000" dist="50800" dir="5400000" algn="ctr" rotWithShape="0">
                <a:srgbClr val="000000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6BD7BC6-12F5-4B05-955A-81DA3D39DEF2}"/>
                </a:ext>
              </a:extLst>
            </p:cNvPr>
            <p:cNvSpPr txBox="1"/>
            <p:nvPr/>
          </p:nvSpPr>
          <p:spPr>
            <a:xfrm>
              <a:off x="1085843" y="1694285"/>
              <a:ext cx="2324041" cy="45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rgbClr val="002060"/>
                  </a:solidFill>
                </a:rPr>
                <a:t>流通手段多样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926B836-8244-49C7-A012-DA5B09909143}"/>
              </a:ext>
            </a:extLst>
          </p:cNvPr>
          <p:cNvSpPr txBox="1"/>
          <p:nvPr/>
        </p:nvSpPr>
        <p:spPr>
          <a:xfrm>
            <a:off x="5889920" y="3189507"/>
            <a:ext cx="4554245" cy="2413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浙大校园二手交易平台特点：</a:t>
            </a:r>
            <a:endParaRPr lang="en-US" altLang="zh-CN" sz="1600" b="1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校园二手交易范围相对较小，无快递公司介入，买卖流程触点较少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求是淘交易平台特色：</a:t>
            </a:r>
            <a:endParaRPr lang="en-US" altLang="zh-CN" sz="16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三种流通形式可供选择，自由度高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优先推荐面交形式，其余商品丢失等责任自负，提高安全保障</a:t>
            </a:r>
          </a:p>
        </p:txBody>
      </p:sp>
    </p:spTree>
    <p:extLst>
      <p:ext uri="{BB962C8B-B14F-4D97-AF65-F5344CB8AC3E}">
        <p14:creationId xmlns:p14="http://schemas.microsoft.com/office/powerpoint/2010/main" val="94019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C959A78-A239-4140-945F-8F6035116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631" y="1725664"/>
            <a:ext cx="3118193" cy="491927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8E349A43-9981-AA42-B9A1-FCE7DE6E4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4032"/>
            <a:ext cx="12191999" cy="1729696"/>
          </a:xfrm>
          <a:prstGeom prst="rect">
            <a:avLst/>
          </a:prstGeom>
        </p:spPr>
      </p:pic>
      <p:sp>
        <p:nvSpPr>
          <p:cNvPr id="18" name="框架 17">
            <a:extLst>
              <a:ext uri="{FF2B5EF4-FFF2-40B4-BE49-F238E27FC236}">
                <a16:creationId xmlns:a16="http://schemas.microsoft.com/office/drawing/2014/main" id="{802BA6DB-8B4E-AA44-AA21-85E88A0B15B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frame">
            <a:avLst>
              <a:gd name="adj1" fmla="val 2786"/>
            </a:avLst>
          </a:prstGeom>
          <a:gradFill>
            <a:gsLst>
              <a:gs pos="3000">
                <a:srgbClr val="E199ED">
                  <a:alpha val="65000"/>
                </a:srgbClr>
              </a:gs>
              <a:gs pos="75000">
                <a:srgbClr val="0D47DE">
                  <a:lumMod val="78000"/>
                  <a:alpha val="61000"/>
                </a:srgbClr>
              </a:gs>
              <a:gs pos="98000">
                <a:srgbClr val="0278F3">
                  <a:lumMod val="81000"/>
                  <a:alpha val="78000"/>
                </a:srgbClr>
              </a:gs>
              <a:gs pos="48000">
                <a:srgbClr val="443CB2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6" name="圆角矩形 95">
            <a:extLst>
              <a:ext uri="{FF2B5EF4-FFF2-40B4-BE49-F238E27FC236}">
                <a16:creationId xmlns:a16="http://schemas.microsoft.com/office/drawing/2014/main" id="{B54B0411-E6B3-8D49-B7EF-B89F4E463855}"/>
              </a:ext>
            </a:extLst>
          </p:cNvPr>
          <p:cNvSpPr/>
          <p:nvPr/>
        </p:nvSpPr>
        <p:spPr>
          <a:xfrm>
            <a:off x="576103" y="5477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F2936EE-ABE3-4342-AFC0-47DCB853994E}"/>
              </a:ext>
            </a:extLst>
          </p:cNvPr>
          <p:cNvSpPr/>
          <p:nvPr/>
        </p:nvSpPr>
        <p:spPr>
          <a:xfrm>
            <a:off x="589307" y="549414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314A7B2-29BD-834C-A9C6-9B0646C6FE0B}"/>
              </a:ext>
            </a:extLst>
          </p:cNvPr>
          <p:cNvSpPr/>
          <p:nvPr/>
        </p:nvSpPr>
        <p:spPr>
          <a:xfrm>
            <a:off x="911645" y="426346"/>
            <a:ext cx="585091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lt"/>
              </a:rPr>
              <a:t>04/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Information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</a:t>
            </a:r>
            <a:r>
              <a:rPr lang="en-US" altLang="zh-CN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Architecture </a:t>
            </a:r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设计理念架构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  <a:p>
            <a:r>
              <a:rPr lang="zh-CN" altLang="en-US" sz="2800" b="1" spc="300" dirty="0">
                <a:gradFill>
                  <a:gsLst>
                    <a:gs pos="0">
                      <a:srgbClr val="45C3F6"/>
                    </a:gs>
                    <a:gs pos="100000">
                      <a:srgbClr val="8540CE"/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YOUSHEhaoshenti" pitchFamily="18" charset="-122"/>
                <a:ea typeface="YOUSHEhaoshenti" pitchFamily="18" charset="-122"/>
                <a:cs typeface="+mn-ea"/>
                <a:sym typeface="+mn-ea"/>
              </a:rPr>
              <a:t>    </a:t>
            </a:r>
            <a:endParaRPr lang="en-US" altLang="zh-CN" sz="2800" b="1" spc="300" dirty="0">
              <a:gradFill>
                <a:gsLst>
                  <a:gs pos="0">
                    <a:srgbClr val="45C3F6"/>
                  </a:gs>
                  <a:gs pos="100000">
                    <a:srgbClr val="8540CE"/>
                  </a:gs>
                </a:gsLst>
                <a:path path="circle">
                  <a:fillToRect l="100000" b="100000"/>
                </a:path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YOUSHEhaoshenti" pitchFamily="18" charset="-122"/>
              <a:ea typeface="YOUSHEhaoshenti" pitchFamily="18" charset="-122"/>
              <a:cs typeface="+mn-ea"/>
              <a:sym typeface="+mn-ea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A13ED4-13BA-2640-8BE7-E4317D221667}"/>
              </a:ext>
            </a:extLst>
          </p:cNvPr>
          <p:cNvSpPr/>
          <p:nvPr/>
        </p:nvSpPr>
        <p:spPr>
          <a:xfrm>
            <a:off x="586989" y="555869"/>
            <a:ext cx="216437" cy="216437"/>
          </a:xfrm>
          <a:prstGeom prst="roundRect">
            <a:avLst>
              <a:gd name="adj" fmla="val 7315"/>
            </a:avLst>
          </a:prstGeom>
          <a:gradFill flip="none" rotWithShape="1">
            <a:gsLst>
              <a:gs pos="97000">
                <a:srgbClr val="00B0F0">
                  <a:lumMod val="60000"/>
                  <a:lumOff val="40000"/>
                </a:srgbClr>
              </a:gs>
              <a:gs pos="5000">
                <a:srgbClr val="443CB2">
                  <a:lumMod val="92000"/>
                </a:srgbClr>
              </a:gs>
              <a:gs pos="32000">
                <a:srgbClr val="443CB2">
                  <a:lumMod val="82000"/>
                  <a:lumOff val="18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596900" dir="5400000" sx="78000" sy="78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8D30BA3-44C7-4566-82D2-ED7581BF46FB}"/>
              </a:ext>
            </a:extLst>
          </p:cNvPr>
          <p:cNvGrpSpPr/>
          <p:nvPr/>
        </p:nvGrpSpPr>
        <p:grpSpPr>
          <a:xfrm>
            <a:off x="5957235" y="2071231"/>
            <a:ext cx="4335634" cy="485350"/>
            <a:chOff x="1000504" y="1586213"/>
            <a:chExt cx="2494719" cy="650092"/>
          </a:xfrm>
        </p:grpSpPr>
        <p:sp>
          <p:nvSpPr>
            <p:cNvPr id="9" name="圆角矩形 30">
              <a:extLst>
                <a:ext uri="{FF2B5EF4-FFF2-40B4-BE49-F238E27FC236}">
                  <a16:creationId xmlns:a16="http://schemas.microsoft.com/office/drawing/2014/main" id="{7B13E30A-103E-4A07-A804-4EEF11B2C2B4}"/>
                </a:ext>
              </a:extLst>
            </p:cNvPr>
            <p:cNvSpPr/>
            <p:nvPr/>
          </p:nvSpPr>
          <p:spPr>
            <a:xfrm rot="5400000">
              <a:off x="1922818" y="663899"/>
              <a:ext cx="650092" cy="2494719"/>
            </a:xfrm>
            <a:prstGeom prst="roundRect">
              <a:avLst>
                <a:gd name="adj" fmla="val 9690"/>
              </a:avLst>
            </a:prstGeom>
            <a:noFill/>
            <a:ln w="28575">
              <a:gradFill>
                <a:gsLst>
                  <a:gs pos="0">
                    <a:srgbClr val="E199ED">
                      <a:alpha val="99000"/>
                      <a:lumMod val="88000"/>
                      <a:lumOff val="12000"/>
                    </a:srgbClr>
                  </a:gs>
                  <a:gs pos="74000">
                    <a:schemeClr val="accent1">
                      <a:lumMod val="94000"/>
                      <a:lumOff val="6000"/>
                    </a:schemeClr>
                  </a:gs>
                  <a:gs pos="83000">
                    <a:schemeClr val="accent1">
                      <a:lumMod val="80000"/>
                    </a:schemeClr>
                  </a:gs>
                  <a:gs pos="88500">
                    <a:srgbClr val="2051C0"/>
                  </a:gs>
                  <a:gs pos="100000">
                    <a:srgbClr val="0D47DE">
                      <a:lumMod val="73000"/>
                      <a:lumOff val="27000"/>
                    </a:srgbClr>
                  </a:gs>
                </a:gsLst>
                <a:lin ang="5400000" scaled="1"/>
              </a:gradFill>
            </a:ln>
            <a:effectLst>
              <a:outerShdw blurRad="381000" dist="50800" dir="5400000" algn="ctr" rotWithShape="0">
                <a:srgbClr val="000000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6BD7BC6-12F5-4B05-955A-81DA3D39DEF2}"/>
                </a:ext>
              </a:extLst>
            </p:cNvPr>
            <p:cNvSpPr txBox="1"/>
            <p:nvPr/>
          </p:nvSpPr>
          <p:spPr>
            <a:xfrm>
              <a:off x="1085843" y="1694285"/>
              <a:ext cx="2324041" cy="453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bg1">
                      <a:lumMod val="95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rgbClr val="002060"/>
                  </a:solidFill>
                </a:rPr>
                <a:t>价格制定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926B836-8244-49C7-A012-DA5B09909143}"/>
              </a:ext>
            </a:extLst>
          </p:cNvPr>
          <p:cNvSpPr txBox="1"/>
          <p:nvPr/>
        </p:nvSpPr>
        <p:spPr>
          <a:xfrm>
            <a:off x="5957235" y="2955041"/>
            <a:ext cx="4554245" cy="2737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浙大校园二手交易平台特点：</a:t>
            </a:r>
            <a:endParaRPr lang="en-US" altLang="zh-CN" sz="1600" b="1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校园二手交易存在学生对市场定价不清楚的可能性，以及买家认为价格不理想，希望商议价格的情况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en-US" altLang="zh-CN" sz="1600" b="1" dirty="0"/>
              <a:t>|</a:t>
            </a:r>
            <a:r>
              <a:rPr lang="zh-CN" altLang="en-US" sz="1600" b="1" dirty="0"/>
              <a:t>求是淘交易平台特色：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在支付时设置议价模块，买家可输入理想价格，平台将通知卖家相关需求</a:t>
            </a:r>
            <a:endParaRPr lang="en-US" altLang="zh-CN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/>
              <a:t>在上架二手产品时，点击输入框将跳出提示气泡，给予输入标签（关键词）对应的市场价位推荐</a:t>
            </a:r>
          </a:p>
        </p:txBody>
      </p:sp>
    </p:spTree>
    <p:extLst>
      <p:ext uri="{BB962C8B-B14F-4D97-AF65-F5344CB8AC3E}">
        <p14:creationId xmlns:p14="http://schemas.microsoft.com/office/powerpoint/2010/main" val="4048717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2070</TotalTime>
  <Words>874</Words>
  <Application>Microsoft Office PowerPoint</Application>
  <PresentationFormat>宽屏</PresentationFormat>
  <Paragraphs>106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YOUSHEhaoshenti</vt:lpstr>
      <vt:lpstr>等线</vt:lpstr>
      <vt:lpstr>等线 Light</vt:lpstr>
      <vt:lpstr>方正细金陵简体</vt:lpstr>
      <vt:lpstr>Microsoft YaHei</vt:lpstr>
      <vt:lpstr>Microsoft YaHei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1010276585@qq.com</dc:creator>
  <cp:keywords/>
  <dc:description/>
  <cp:lastModifiedBy>zheng yunjia</cp:lastModifiedBy>
  <cp:revision>100</cp:revision>
  <cp:lastPrinted>2020-05-31T09:58:17Z</cp:lastPrinted>
  <dcterms:created xsi:type="dcterms:W3CDTF">2020-05-29T04:35:45Z</dcterms:created>
  <dcterms:modified xsi:type="dcterms:W3CDTF">2020-09-20T03:09:28Z</dcterms:modified>
  <cp:category/>
</cp:coreProperties>
</file>

<file path=docProps/thumbnail.jpeg>
</file>